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4" r:id="rId1"/>
  </p:sldMasterIdLst>
  <p:sldIdLst>
    <p:sldId id="256" r:id="rId2"/>
    <p:sldId id="258" r:id="rId3"/>
    <p:sldId id="259" r:id="rId4"/>
    <p:sldId id="260" r:id="rId5"/>
    <p:sldId id="274" r:id="rId6"/>
    <p:sldId id="262" r:id="rId7"/>
    <p:sldId id="263" r:id="rId8"/>
    <p:sldId id="264" r:id="rId9"/>
    <p:sldId id="265" r:id="rId10"/>
    <p:sldId id="266" r:id="rId11"/>
    <p:sldId id="268" r:id="rId12"/>
    <p:sldId id="269" r:id="rId13"/>
    <p:sldId id="270" r:id="rId14"/>
    <p:sldId id="271" r:id="rId15"/>
    <p:sldId id="272" r:id="rId16"/>
    <p:sldId id="273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36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 showGuides="1">
      <p:cViewPr varScale="1">
        <p:scale>
          <a:sx n="72" d="100"/>
          <a:sy n="72" d="100"/>
        </p:scale>
        <p:origin x="600" y="66"/>
      </p:cViewPr>
      <p:guideLst>
        <p:guide orient="horz" pos="2136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164BDE-4DC5-4002-9E44-74FAE2620121}" type="datetimeFigureOut">
              <a:rPr lang="en-US" smtClean="0"/>
              <a:t>4/26/2015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95652C-3B30-4C4A-88C6-BDBB7FE86C15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434989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164BDE-4DC5-4002-9E44-74FAE2620121}" type="datetimeFigureOut">
              <a:rPr lang="en-US" smtClean="0"/>
              <a:t>4/26/2015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95652C-3B30-4C4A-88C6-BDBB7FE86C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7182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164BDE-4DC5-4002-9E44-74FAE2620121}" type="datetimeFigureOut">
              <a:rPr lang="en-US" smtClean="0"/>
              <a:t>4/26/2015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95652C-3B30-4C4A-88C6-BDBB7FE86C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01619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164BDE-4DC5-4002-9E44-74FAE2620121}" type="datetimeFigureOut">
              <a:rPr lang="en-US" smtClean="0"/>
              <a:t>4/26/2015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95652C-3B30-4C4A-88C6-BDBB7FE86C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88242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164BDE-4DC5-4002-9E44-74FAE2620121}" type="datetimeFigureOut">
              <a:rPr lang="en-US" smtClean="0"/>
              <a:t>4/26/2015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95652C-3B30-4C4A-88C6-BDBB7FE86C15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267077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8" y="1845734"/>
            <a:ext cx="493776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164BDE-4DC5-4002-9E44-74FAE2620121}" type="datetimeFigureOut">
              <a:rPr lang="en-US" smtClean="0"/>
              <a:t>4/26/2015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95652C-3B30-4C4A-88C6-BDBB7FE86C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1797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164BDE-4DC5-4002-9E44-74FAE2620121}" type="datetimeFigureOut">
              <a:rPr lang="en-US" smtClean="0"/>
              <a:t>4/26/2015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95652C-3B30-4C4A-88C6-BDBB7FE86C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51429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164BDE-4DC5-4002-9E44-74FAE2620121}" type="datetimeFigureOut">
              <a:rPr lang="en-US" smtClean="0"/>
              <a:t>4/26/2015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95652C-3B30-4C4A-88C6-BDBB7FE86C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56950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164BDE-4DC5-4002-9E44-74FAE2620121}" type="datetimeFigureOut">
              <a:rPr lang="en-US" smtClean="0"/>
              <a:t>4/26/2015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95652C-3B30-4C4A-88C6-BDBB7FE86C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70067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25164BDE-4DC5-4002-9E44-74FAE2620121}" type="datetimeFigureOut">
              <a:rPr lang="en-US" smtClean="0"/>
              <a:t>4/26/2015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B95652C-3B30-4C4A-88C6-BDBB7FE86C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72743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164BDE-4DC5-4002-9E44-74FAE2620121}" type="datetimeFigureOut">
              <a:rPr lang="en-US" smtClean="0"/>
              <a:t>4/26/2015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95652C-3B30-4C4A-88C6-BDBB7FE86C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24389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6334316"/>
            <a:ext cx="12191985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25164BDE-4DC5-4002-9E44-74FAE2620121}" type="datetimeFigureOut">
              <a:rPr lang="en-US" smtClean="0"/>
              <a:t>4/26/2015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EB95652C-3B30-4C4A-88C6-BDBB7FE86C15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4262886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15" r:id="rId1"/>
    <p:sldLayoutId id="2147483716" r:id="rId2"/>
    <p:sldLayoutId id="2147483717" r:id="rId3"/>
    <p:sldLayoutId id="2147483718" r:id="rId4"/>
    <p:sldLayoutId id="2147483719" r:id="rId5"/>
    <p:sldLayoutId id="2147483720" r:id="rId6"/>
    <p:sldLayoutId id="2147483721" r:id="rId7"/>
    <p:sldLayoutId id="2147483722" r:id="rId8"/>
    <p:sldLayoutId id="2147483723" r:id="rId9"/>
    <p:sldLayoutId id="2147483724" r:id="rId10"/>
    <p:sldLayoutId id="2147483725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 anchor="b">
            <a:normAutofit/>
          </a:bodyPr>
          <a:lstStyle/>
          <a:p>
            <a:pPr algn="ctr"/>
            <a:r>
              <a:rPr lang="en-US" sz="5400" dirty="0" err="1" smtClean="0"/>
              <a:t>Sistem</a:t>
            </a:r>
            <a:r>
              <a:rPr lang="en-US" sz="5400" dirty="0" smtClean="0"/>
              <a:t> </a:t>
            </a:r>
            <a:r>
              <a:rPr lang="en-US" sz="5400" i="1" dirty="0" smtClean="0"/>
              <a:t>Ticketing</a:t>
            </a:r>
            <a:r>
              <a:rPr lang="en-US" sz="5400" dirty="0" smtClean="0"/>
              <a:t> </a:t>
            </a:r>
            <a:r>
              <a:rPr lang="en-US" sz="5400" dirty="0" err="1" smtClean="0"/>
              <a:t>Umbara</a:t>
            </a:r>
            <a:r>
              <a:rPr lang="en-US" sz="5400" dirty="0" smtClean="0"/>
              <a:t> Trans</a:t>
            </a:r>
            <a:endParaRPr lang="en-US" sz="5400" dirty="0"/>
          </a:p>
        </p:txBody>
      </p:sp>
      <p:sp>
        <p:nvSpPr>
          <p:cNvPr id="5" name="TextBox 4"/>
          <p:cNvSpPr txBox="1"/>
          <p:nvPr/>
        </p:nvSpPr>
        <p:spPr>
          <a:xfrm>
            <a:off x="1066800" y="4479235"/>
            <a:ext cx="100584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K1 – G04</a:t>
            </a:r>
          </a:p>
          <a:p>
            <a:pPr algn="ctr"/>
            <a:endParaRPr lang="en-US" dirty="0"/>
          </a:p>
          <a:p>
            <a:pPr algn="ctr"/>
            <a:r>
              <a:rPr lang="en-US" dirty="0" smtClean="0"/>
              <a:t>Mario Filino / 13512055</a:t>
            </a:r>
          </a:p>
          <a:p>
            <a:pPr algn="ctr"/>
            <a:r>
              <a:rPr lang="en-US" dirty="0" smtClean="0"/>
              <a:t>M. Husain </a:t>
            </a:r>
            <a:r>
              <a:rPr lang="en-US" dirty="0" err="1" smtClean="0"/>
              <a:t>Jakfari</a:t>
            </a:r>
            <a:r>
              <a:rPr lang="en-US" dirty="0" smtClean="0"/>
              <a:t> / 13512067</a:t>
            </a:r>
          </a:p>
          <a:p>
            <a:pPr algn="ctr"/>
            <a:r>
              <a:rPr lang="en-US" dirty="0" smtClean="0"/>
              <a:t>Edmund </a:t>
            </a:r>
            <a:r>
              <a:rPr lang="en-US" dirty="0" err="1" smtClean="0"/>
              <a:t>Ophie</a:t>
            </a:r>
            <a:r>
              <a:rPr lang="en-US" dirty="0" smtClean="0"/>
              <a:t> / 13512095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5084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2521"/>
            <a:ext cx="12192000" cy="147523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0" y="481142"/>
            <a:ext cx="12192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err="1" smtClean="0">
                <a:latin typeface="+mj-lt"/>
              </a:rPr>
              <a:t>Analisis</a:t>
            </a:r>
            <a:r>
              <a:rPr lang="en-US" sz="4000" dirty="0" smtClean="0">
                <a:latin typeface="+mj-lt"/>
              </a:rPr>
              <a:t> </a:t>
            </a:r>
            <a:r>
              <a:rPr lang="en-US" sz="4000" dirty="0" err="1" smtClean="0">
                <a:latin typeface="+mj-lt"/>
              </a:rPr>
              <a:t>Masalah</a:t>
            </a:r>
            <a:r>
              <a:rPr lang="en-US" sz="4000" dirty="0" smtClean="0">
                <a:latin typeface="+mj-lt"/>
              </a:rPr>
              <a:t> - Efficiency</a:t>
            </a:r>
            <a:endParaRPr lang="en-US" sz="4000" dirty="0">
              <a:latin typeface="+mj-lt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166191" y="2107097"/>
            <a:ext cx="9660835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en-US" sz="2200" dirty="0" err="1" smtClean="0"/>
              <a:t>Pada</a:t>
            </a:r>
            <a:r>
              <a:rPr lang="en-US" sz="2200" dirty="0" smtClean="0"/>
              <a:t> </a:t>
            </a:r>
            <a:r>
              <a:rPr lang="en-US" sz="2200" dirty="0" err="1" smtClean="0"/>
              <a:t>setiap</a:t>
            </a:r>
            <a:r>
              <a:rPr lang="en-US" sz="2200" dirty="0" smtClean="0"/>
              <a:t> </a:t>
            </a:r>
            <a:r>
              <a:rPr lang="en-US" sz="2200" dirty="0" err="1" smtClean="0"/>
              <a:t>keberangkatan</a:t>
            </a:r>
            <a:r>
              <a:rPr lang="en-US" sz="2200" dirty="0" smtClean="0"/>
              <a:t> </a:t>
            </a:r>
            <a:r>
              <a:rPr lang="en-US" sz="2200" dirty="0" err="1" smtClean="0"/>
              <a:t>supir</a:t>
            </a:r>
            <a:r>
              <a:rPr lang="en-US" sz="2200" dirty="0" smtClean="0"/>
              <a:t> </a:t>
            </a:r>
            <a:r>
              <a:rPr lang="en-US" sz="2200" dirty="0" err="1" smtClean="0"/>
              <a:t>akan</a:t>
            </a:r>
            <a:r>
              <a:rPr lang="en-US" sz="2200" dirty="0" smtClean="0"/>
              <a:t> </a:t>
            </a:r>
            <a:r>
              <a:rPr lang="en-US" sz="2200" dirty="0" err="1" smtClean="0"/>
              <a:t>dititipkan</a:t>
            </a:r>
            <a:r>
              <a:rPr lang="en-US" sz="2200" dirty="0" smtClean="0"/>
              <a:t> </a:t>
            </a:r>
            <a:r>
              <a:rPr lang="en-US" sz="2200" dirty="0" err="1" smtClean="0"/>
              <a:t>berupa</a:t>
            </a:r>
            <a:r>
              <a:rPr lang="en-US" sz="2200" dirty="0" smtClean="0"/>
              <a:t> data </a:t>
            </a:r>
            <a:r>
              <a:rPr lang="en-US" sz="2200" dirty="0" err="1" smtClean="0"/>
              <a:t>perjalanan</a:t>
            </a:r>
            <a:r>
              <a:rPr lang="en-US" sz="2200" dirty="0" smtClean="0"/>
              <a:t> yang </a:t>
            </a:r>
            <a:r>
              <a:rPr lang="en-US" sz="2200" dirty="0" err="1" smtClean="0"/>
              <a:t>akan</a:t>
            </a:r>
            <a:r>
              <a:rPr lang="en-US" sz="2200" dirty="0" smtClean="0"/>
              <a:t> </a:t>
            </a:r>
            <a:r>
              <a:rPr lang="en-US" sz="2200" dirty="0" err="1" smtClean="0"/>
              <a:t>disampaikan</a:t>
            </a:r>
            <a:r>
              <a:rPr lang="en-US" sz="2200" dirty="0" smtClean="0"/>
              <a:t> </a:t>
            </a:r>
            <a:r>
              <a:rPr lang="en-US" sz="2200" dirty="0" err="1" smtClean="0"/>
              <a:t>ke</a:t>
            </a:r>
            <a:r>
              <a:rPr lang="en-US" sz="2200" dirty="0" smtClean="0"/>
              <a:t> </a:t>
            </a:r>
            <a:r>
              <a:rPr lang="en-US" sz="2200" dirty="0" err="1" smtClean="0"/>
              <a:t>kantor</a:t>
            </a:r>
            <a:r>
              <a:rPr lang="en-US" sz="2200" dirty="0" smtClean="0"/>
              <a:t> </a:t>
            </a:r>
            <a:r>
              <a:rPr lang="en-US" sz="2200" dirty="0" err="1" smtClean="0"/>
              <a:t>pusat</a:t>
            </a:r>
            <a:r>
              <a:rPr lang="en-US" sz="2200" dirty="0"/>
              <a:t> </a:t>
            </a:r>
            <a:r>
              <a:rPr lang="en-US" sz="2200" dirty="0" err="1" smtClean="0"/>
              <a:t>sehingga</a:t>
            </a:r>
            <a:r>
              <a:rPr lang="en-US" sz="2200" dirty="0" smtClean="0"/>
              <a:t> </a:t>
            </a:r>
            <a:r>
              <a:rPr lang="en-US" sz="2200" dirty="0" err="1" smtClean="0"/>
              <a:t>mengurangi</a:t>
            </a:r>
            <a:r>
              <a:rPr lang="en-US" sz="2200" dirty="0" smtClean="0"/>
              <a:t> </a:t>
            </a:r>
            <a:r>
              <a:rPr lang="en-US" sz="2200" dirty="0" err="1" smtClean="0"/>
              <a:t>efisiensi</a:t>
            </a:r>
            <a:endParaRPr lang="en-US" sz="2200" dirty="0" smtClean="0"/>
          </a:p>
          <a:p>
            <a:pPr marL="342900" lvl="1" indent="-342900">
              <a:buFont typeface="Arial" panose="020B0604020202020204" pitchFamily="34" charset="0"/>
              <a:buChar char="•"/>
            </a:pPr>
            <a:endParaRPr lang="en-US" sz="2200" dirty="0"/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en-US" sz="2200" dirty="0" smtClean="0"/>
              <a:t>Admin </a:t>
            </a:r>
            <a:r>
              <a:rPr lang="en-US" sz="2200" dirty="0" err="1" smtClean="0"/>
              <a:t>harus</a:t>
            </a:r>
            <a:r>
              <a:rPr lang="en-US" sz="2200" dirty="0" smtClean="0"/>
              <a:t> </a:t>
            </a:r>
            <a:r>
              <a:rPr lang="en-US" sz="2200" dirty="0" err="1" smtClean="0"/>
              <a:t>melakukan</a:t>
            </a:r>
            <a:r>
              <a:rPr lang="en-US" sz="2200" dirty="0" smtClean="0"/>
              <a:t> </a:t>
            </a:r>
            <a:r>
              <a:rPr lang="en-US" sz="2200" dirty="0" err="1" smtClean="0"/>
              <a:t>perekapan</a:t>
            </a:r>
            <a:r>
              <a:rPr lang="en-US" sz="2200" dirty="0" smtClean="0"/>
              <a:t> </a:t>
            </a:r>
            <a:r>
              <a:rPr lang="en-US" sz="2200" dirty="0" err="1" smtClean="0"/>
              <a:t>hasil</a:t>
            </a:r>
            <a:r>
              <a:rPr lang="en-US" sz="2200" dirty="0" smtClean="0"/>
              <a:t> </a:t>
            </a:r>
            <a:r>
              <a:rPr lang="en-US" sz="2200" dirty="0" err="1" smtClean="0"/>
              <a:t>penjualan</a:t>
            </a:r>
            <a:r>
              <a:rPr lang="en-US" sz="2200" dirty="0" smtClean="0"/>
              <a:t> </a:t>
            </a:r>
            <a:r>
              <a:rPr lang="en-US" sz="2200" dirty="0" err="1" smtClean="0"/>
              <a:t>tiket</a:t>
            </a:r>
            <a:r>
              <a:rPr lang="en-US" sz="2200" dirty="0" smtClean="0"/>
              <a:t> </a:t>
            </a:r>
            <a:r>
              <a:rPr lang="en-US" sz="2200" dirty="0" err="1" smtClean="0"/>
              <a:t>secara</a:t>
            </a:r>
            <a:r>
              <a:rPr lang="en-US" sz="2200" dirty="0" smtClean="0"/>
              <a:t> manual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438612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2521"/>
            <a:ext cx="12192000" cy="147523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0" y="481142"/>
            <a:ext cx="12192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err="1" smtClean="0">
                <a:latin typeface="+mj-lt"/>
              </a:rPr>
              <a:t>Analisis</a:t>
            </a:r>
            <a:r>
              <a:rPr lang="en-US" sz="4000" dirty="0" smtClean="0">
                <a:latin typeface="+mj-lt"/>
              </a:rPr>
              <a:t> </a:t>
            </a:r>
            <a:r>
              <a:rPr lang="en-US" sz="4000" dirty="0" err="1" smtClean="0">
                <a:latin typeface="+mj-lt"/>
              </a:rPr>
              <a:t>Masalah</a:t>
            </a:r>
            <a:r>
              <a:rPr lang="en-US" sz="4000" dirty="0" smtClean="0">
                <a:latin typeface="+mj-lt"/>
              </a:rPr>
              <a:t> - Service</a:t>
            </a:r>
            <a:endParaRPr lang="en-US" sz="4000" dirty="0">
              <a:latin typeface="+mj-lt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166191" y="2107097"/>
            <a:ext cx="9660835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en-US" sz="2200" dirty="0" err="1" smtClean="0"/>
              <a:t>Tidak</a:t>
            </a:r>
            <a:r>
              <a:rPr lang="en-US" sz="2200" dirty="0" smtClean="0"/>
              <a:t> </a:t>
            </a:r>
            <a:r>
              <a:rPr lang="en-US" sz="2200" dirty="0" err="1" smtClean="0"/>
              <a:t>ada</a:t>
            </a:r>
            <a:r>
              <a:rPr lang="en-US" sz="2200" dirty="0" smtClean="0"/>
              <a:t> </a:t>
            </a:r>
            <a:r>
              <a:rPr lang="en-US" sz="2200" dirty="0" err="1" smtClean="0"/>
              <a:t>permasalahan</a:t>
            </a:r>
            <a:r>
              <a:rPr lang="en-US" sz="2200" dirty="0" smtClean="0"/>
              <a:t> </a:t>
            </a:r>
            <a:r>
              <a:rPr lang="en-US" sz="2200" dirty="0" err="1" smtClean="0"/>
              <a:t>pada</a:t>
            </a:r>
            <a:r>
              <a:rPr lang="en-US" sz="2200" dirty="0" smtClean="0"/>
              <a:t> </a:t>
            </a:r>
            <a:r>
              <a:rPr lang="en-US" sz="2200" dirty="0" err="1" smtClean="0"/>
              <a:t>aspek</a:t>
            </a:r>
            <a:r>
              <a:rPr lang="en-US" sz="2200" dirty="0" smtClean="0"/>
              <a:t> </a:t>
            </a:r>
            <a:r>
              <a:rPr lang="en-US" sz="2200" dirty="0" err="1" smtClean="0"/>
              <a:t>ini</a:t>
            </a:r>
            <a:endParaRPr lang="en-US" sz="22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77375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2521"/>
            <a:ext cx="12192000" cy="147523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0" y="481142"/>
            <a:ext cx="12192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err="1" smtClean="0">
                <a:latin typeface="+mj-lt"/>
              </a:rPr>
              <a:t>Usulan</a:t>
            </a:r>
            <a:r>
              <a:rPr lang="en-US" sz="4000" dirty="0" smtClean="0">
                <a:latin typeface="+mj-lt"/>
              </a:rPr>
              <a:t> </a:t>
            </a:r>
            <a:r>
              <a:rPr lang="en-US" sz="4000" dirty="0" err="1" smtClean="0">
                <a:latin typeface="+mj-lt"/>
              </a:rPr>
              <a:t>Solusi</a:t>
            </a:r>
            <a:r>
              <a:rPr lang="en-US" sz="4000" dirty="0" smtClean="0">
                <a:latin typeface="+mj-lt"/>
              </a:rPr>
              <a:t> </a:t>
            </a:r>
            <a:r>
              <a:rPr lang="en-US" sz="4000" dirty="0" err="1" smtClean="0">
                <a:latin typeface="+mj-lt"/>
              </a:rPr>
              <a:t>Pertama</a:t>
            </a:r>
            <a:endParaRPr lang="en-US" sz="4000" dirty="0">
              <a:latin typeface="+mj-lt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166191" y="2107097"/>
            <a:ext cx="9660835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en-US" sz="2200" dirty="0" smtClean="0"/>
              <a:t>Pembangunan </a:t>
            </a:r>
            <a:r>
              <a:rPr lang="en-US" sz="2200" dirty="0" err="1" smtClean="0"/>
              <a:t>Sistem</a:t>
            </a:r>
            <a:r>
              <a:rPr lang="en-US" sz="2200" dirty="0" smtClean="0"/>
              <a:t> </a:t>
            </a:r>
            <a:r>
              <a:rPr lang="en-US" sz="2200" dirty="0" err="1" smtClean="0"/>
              <a:t>Penyimpanan</a:t>
            </a:r>
            <a:r>
              <a:rPr lang="en-US" sz="2200" dirty="0" smtClean="0"/>
              <a:t> Data </a:t>
            </a:r>
            <a:r>
              <a:rPr lang="en-US" sz="2200" dirty="0" err="1" smtClean="0"/>
              <a:t>Terpusat</a:t>
            </a:r>
            <a:endParaRPr lang="en-US" sz="2200" dirty="0" smtClean="0"/>
          </a:p>
          <a:p>
            <a:pPr marL="0" lvl="1"/>
            <a:endParaRPr lang="en-US" sz="2200" dirty="0" smtClean="0"/>
          </a:p>
          <a:p>
            <a:pPr marL="800100" lvl="2" indent="-342900">
              <a:buFont typeface="Arial" panose="020B0604020202020204" pitchFamily="34" charset="0"/>
              <a:buChar char="•"/>
            </a:pPr>
            <a:r>
              <a:rPr lang="en-US" sz="2200" dirty="0" err="1" smtClean="0"/>
              <a:t>Membuat</a:t>
            </a:r>
            <a:r>
              <a:rPr lang="en-US" sz="2200" dirty="0" smtClean="0"/>
              <a:t> </a:t>
            </a:r>
            <a:r>
              <a:rPr lang="en-US" sz="2200" i="1" dirty="0" smtClean="0"/>
              <a:t>database </a:t>
            </a:r>
            <a:r>
              <a:rPr lang="en-US" sz="2200" dirty="0" err="1" smtClean="0"/>
              <a:t>terintegrasi</a:t>
            </a:r>
            <a:r>
              <a:rPr lang="en-US" sz="2200" dirty="0" smtClean="0"/>
              <a:t> yang </a:t>
            </a:r>
            <a:r>
              <a:rPr lang="en-US" sz="2200" dirty="0" err="1" smtClean="0"/>
              <a:t>dapat</a:t>
            </a:r>
            <a:r>
              <a:rPr lang="en-US" sz="2200" dirty="0" smtClean="0"/>
              <a:t> </a:t>
            </a:r>
            <a:r>
              <a:rPr lang="en-US" sz="2200" dirty="0" err="1" smtClean="0"/>
              <a:t>diakses</a:t>
            </a:r>
            <a:r>
              <a:rPr lang="en-US" sz="2200" dirty="0" smtClean="0"/>
              <a:t> </a:t>
            </a:r>
            <a:r>
              <a:rPr lang="en-US" sz="2200" dirty="0" err="1" smtClean="0"/>
              <a:t>oleh</a:t>
            </a:r>
            <a:r>
              <a:rPr lang="en-US" sz="2200" dirty="0" smtClean="0"/>
              <a:t> </a:t>
            </a:r>
            <a:r>
              <a:rPr lang="en-US" sz="2200" dirty="0" err="1" smtClean="0"/>
              <a:t>semua</a:t>
            </a:r>
            <a:r>
              <a:rPr lang="en-US" sz="2200" dirty="0" smtClean="0"/>
              <a:t> cabang </a:t>
            </a:r>
            <a:r>
              <a:rPr lang="en-US" sz="2200" dirty="0" err="1" smtClean="0"/>
              <a:t>secara</a:t>
            </a:r>
            <a:r>
              <a:rPr lang="en-US" sz="2200" dirty="0" smtClean="0"/>
              <a:t> </a:t>
            </a:r>
            <a:r>
              <a:rPr lang="en-US" sz="2200" i="1" dirty="0" err="1" smtClean="0"/>
              <a:t>realtime</a:t>
            </a:r>
            <a:endParaRPr lang="en-US" sz="2200" dirty="0" smtClean="0"/>
          </a:p>
          <a:p>
            <a:pPr marL="800100" lvl="2" indent="-342900">
              <a:buFont typeface="Arial" panose="020B0604020202020204" pitchFamily="34" charset="0"/>
              <a:buChar char="•"/>
            </a:pPr>
            <a:endParaRPr lang="en-US" sz="2200" dirty="0"/>
          </a:p>
          <a:p>
            <a:pPr marL="800100" lvl="2" indent="-342900">
              <a:buFont typeface="Arial" panose="020B0604020202020204" pitchFamily="34" charset="0"/>
              <a:buChar char="•"/>
            </a:pPr>
            <a:r>
              <a:rPr lang="en-US" sz="2200" dirty="0" err="1" smtClean="0"/>
              <a:t>Pembelian</a:t>
            </a:r>
            <a:r>
              <a:rPr lang="en-US" sz="2200" dirty="0" smtClean="0"/>
              <a:t> </a:t>
            </a:r>
            <a:r>
              <a:rPr lang="en-US" sz="2200" dirty="0" err="1" smtClean="0"/>
              <a:t>dan</a:t>
            </a:r>
            <a:r>
              <a:rPr lang="en-US" sz="2200" dirty="0" smtClean="0"/>
              <a:t> </a:t>
            </a:r>
            <a:r>
              <a:rPr lang="en-US" sz="2200" dirty="0" err="1" smtClean="0"/>
              <a:t>pembayaran</a:t>
            </a:r>
            <a:r>
              <a:rPr lang="en-US" sz="2200" dirty="0" smtClean="0"/>
              <a:t> </a:t>
            </a:r>
            <a:r>
              <a:rPr lang="en-US" sz="2200" dirty="0" err="1" smtClean="0"/>
              <a:t>tiket</a:t>
            </a:r>
            <a:r>
              <a:rPr lang="en-US" sz="2200" dirty="0" smtClean="0"/>
              <a:t> </a:t>
            </a:r>
            <a:r>
              <a:rPr lang="en-US" sz="2200" dirty="0" err="1" smtClean="0"/>
              <a:t>secara</a:t>
            </a:r>
            <a:r>
              <a:rPr lang="en-US" sz="2200" dirty="0" smtClean="0"/>
              <a:t> online</a:t>
            </a:r>
          </a:p>
          <a:p>
            <a:pPr marL="800100" lvl="2" indent="-342900">
              <a:buFont typeface="Arial" panose="020B0604020202020204" pitchFamily="34" charset="0"/>
              <a:buChar char="•"/>
            </a:pPr>
            <a:endParaRPr lang="en-US" sz="2200" dirty="0"/>
          </a:p>
          <a:p>
            <a:pPr marL="800100" lvl="2" indent="-342900">
              <a:buFont typeface="Arial" panose="020B0604020202020204" pitchFamily="34" charset="0"/>
              <a:buChar char="•"/>
            </a:pPr>
            <a:r>
              <a:rPr lang="en-US" sz="2200" dirty="0" err="1" smtClean="0"/>
              <a:t>Penerapan</a:t>
            </a:r>
            <a:r>
              <a:rPr lang="en-US" sz="2200" dirty="0" smtClean="0"/>
              <a:t> </a:t>
            </a:r>
            <a:r>
              <a:rPr lang="en-US" sz="2200" dirty="0" err="1" smtClean="0"/>
              <a:t>pembagian</a:t>
            </a:r>
            <a:r>
              <a:rPr lang="en-US" sz="2200" dirty="0" smtClean="0"/>
              <a:t> </a:t>
            </a:r>
            <a:r>
              <a:rPr lang="en-US" sz="2200" dirty="0" err="1" smtClean="0"/>
              <a:t>hak</a:t>
            </a:r>
            <a:r>
              <a:rPr lang="en-US" sz="2200" dirty="0" smtClean="0"/>
              <a:t> </a:t>
            </a:r>
            <a:r>
              <a:rPr lang="en-US" sz="2200" dirty="0" err="1" smtClean="0"/>
              <a:t>akses</a:t>
            </a:r>
            <a:r>
              <a:rPr lang="en-US" sz="2200" dirty="0" smtClean="0"/>
              <a:t> </a:t>
            </a:r>
            <a:r>
              <a:rPr lang="en-US" sz="2200" dirty="0" err="1" smtClean="0"/>
              <a:t>pada</a:t>
            </a:r>
            <a:r>
              <a:rPr lang="en-US" sz="2200" dirty="0" smtClean="0"/>
              <a:t> </a:t>
            </a:r>
            <a:r>
              <a:rPr lang="en-US" sz="2200" i="1" dirty="0" smtClean="0"/>
              <a:t>database</a:t>
            </a:r>
            <a:endParaRPr lang="en-US" sz="22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432655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2521"/>
            <a:ext cx="12192000" cy="147523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0" y="481142"/>
            <a:ext cx="12192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err="1" smtClean="0">
                <a:latin typeface="+mj-lt"/>
              </a:rPr>
              <a:t>Usulan</a:t>
            </a:r>
            <a:r>
              <a:rPr lang="en-US" sz="4000" dirty="0" smtClean="0">
                <a:latin typeface="+mj-lt"/>
              </a:rPr>
              <a:t> </a:t>
            </a:r>
            <a:r>
              <a:rPr lang="en-US" sz="4000" dirty="0" err="1" smtClean="0">
                <a:latin typeface="+mj-lt"/>
              </a:rPr>
              <a:t>Solusi</a:t>
            </a:r>
            <a:r>
              <a:rPr lang="en-US" sz="4000" dirty="0" smtClean="0">
                <a:latin typeface="+mj-lt"/>
              </a:rPr>
              <a:t> </a:t>
            </a:r>
            <a:r>
              <a:rPr lang="en-US" sz="4000" dirty="0" err="1" smtClean="0">
                <a:latin typeface="+mj-lt"/>
              </a:rPr>
              <a:t>Kedua</a:t>
            </a:r>
            <a:endParaRPr lang="en-US" sz="4000" dirty="0">
              <a:latin typeface="+mj-lt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166191" y="2107097"/>
            <a:ext cx="9660835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en-US" sz="2200" dirty="0" smtClean="0"/>
              <a:t>Pembangunan </a:t>
            </a:r>
            <a:r>
              <a:rPr lang="en-US" sz="2200" dirty="0" err="1" smtClean="0"/>
              <a:t>Sistem</a:t>
            </a:r>
            <a:r>
              <a:rPr lang="en-US" sz="2200" dirty="0" smtClean="0"/>
              <a:t> </a:t>
            </a:r>
            <a:r>
              <a:rPr lang="en-US" sz="2200" dirty="0" err="1" smtClean="0"/>
              <a:t>Pemrosesan</a:t>
            </a:r>
            <a:r>
              <a:rPr lang="en-US" sz="2200" dirty="0" smtClean="0"/>
              <a:t> </a:t>
            </a:r>
            <a:r>
              <a:rPr lang="en-US" sz="2200" dirty="0" err="1" smtClean="0"/>
              <a:t>Transaksi</a:t>
            </a:r>
            <a:endParaRPr lang="en-US" sz="2200" dirty="0" smtClean="0"/>
          </a:p>
          <a:p>
            <a:pPr marL="0" lvl="1"/>
            <a:endParaRPr lang="en-US" sz="2200" dirty="0" smtClean="0"/>
          </a:p>
          <a:p>
            <a:pPr marL="800100" lvl="2" indent="-342900">
              <a:buFont typeface="Arial" panose="020B0604020202020204" pitchFamily="34" charset="0"/>
              <a:buChar char="•"/>
            </a:pPr>
            <a:r>
              <a:rPr lang="en-US" sz="2200" dirty="0" err="1" smtClean="0"/>
              <a:t>Membuat</a:t>
            </a:r>
            <a:r>
              <a:rPr lang="en-US" sz="2200" dirty="0" smtClean="0"/>
              <a:t> TPS </a:t>
            </a:r>
            <a:r>
              <a:rPr lang="en-US" sz="2200" dirty="0" err="1" smtClean="0"/>
              <a:t>dengan</a:t>
            </a:r>
            <a:r>
              <a:rPr lang="en-US" sz="2200" dirty="0" smtClean="0"/>
              <a:t> </a:t>
            </a:r>
            <a:r>
              <a:rPr lang="en-US" sz="2200" i="1" dirty="0" smtClean="0"/>
              <a:t>database </a:t>
            </a:r>
            <a:r>
              <a:rPr lang="en-US" sz="2200" dirty="0" err="1" smtClean="0"/>
              <a:t>lokal</a:t>
            </a:r>
            <a:endParaRPr lang="en-US" sz="2200" dirty="0" smtClean="0"/>
          </a:p>
          <a:p>
            <a:pPr marL="800100" lvl="2" indent="-342900">
              <a:buFont typeface="Arial" panose="020B0604020202020204" pitchFamily="34" charset="0"/>
              <a:buChar char="•"/>
            </a:pPr>
            <a:endParaRPr lang="en-US" sz="2200" dirty="0" smtClean="0"/>
          </a:p>
          <a:p>
            <a:pPr marL="800100" lvl="2" indent="-342900">
              <a:buFont typeface="Arial" panose="020B0604020202020204" pitchFamily="34" charset="0"/>
              <a:buChar char="•"/>
            </a:pPr>
            <a:r>
              <a:rPr lang="en-US" sz="2200" dirty="0" err="1" smtClean="0"/>
              <a:t>Perangakat</a:t>
            </a:r>
            <a:r>
              <a:rPr lang="en-US" sz="2200" dirty="0" smtClean="0"/>
              <a:t> </a:t>
            </a:r>
            <a:r>
              <a:rPr lang="en-US" sz="2200" dirty="0" err="1" smtClean="0"/>
              <a:t>lunak</a:t>
            </a:r>
            <a:r>
              <a:rPr lang="en-US" sz="2200" dirty="0" smtClean="0"/>
              <a:t> </a:t>
            </a:r>
            <a:r>
              <a:rPr lang="en-US" sz="2200" dirty="0" err="1" smtClean="0"/>
              <a:t>menerima</a:t>
            </a:r>
            <a:r>
              <a:rPr lang="en-US" sz="2200" dirty="0" smtClean="0"/>
              <a:t> input data </a:t>
            </a:r>
            <a:r>
              <a:rPr lang="en-US" sz="2200" dirty="0" err="1" smtClean="0"/>
              <a:t>transaksi</a:t>
            </a:r>
            <a:r>
              <a:rPr lang="en-US" sz="2200" dirty="0" smtClean="0"/>
              <a:t> </a:t>
            </a:r>
            <a:r>
              <a:rPr lang="en-US" sz="2200" dirty="0" err="1" smtClean="0"/>
              <a:t>dan</a:t>
            </a:r>
            <a:r>
              <a:rPr lang="en-US" sz="2200" dirty="0" smtClean="0"/>
              <a:t> </a:t>
            </a:r>
            <a:r>
              <a:rPr lang="en-US" sz="2200" dirty="0" err="1" smtClean="0"/>
              <a:t>pelanggan</a:t>
            </a:r>
            <a:r>
              <a:rPr lang="en-US" sz="2200" dirty="0" smtClean="0"/>
              <a:t> </a:t>
            </a:r>
            <a:r>
              <a:rPr lang="en-US" sz="2200" dirty="0" err="1" smtClean="0"/>
              <a:t>serta</a:t>
            </a:r>
            <a:r>
              <a:rPr lang="en-US" sz="2200" dirty="0" smtClean="0"/>
              <a:t> men-</a:t>
            </a:r>
            <a:r>
              <a:rPr lang="en-US" sz="2200" i="1" dirty="0" smtClean="0"/>
              <a:t>generate </a:t>
            </a:r>
            <a:r>
              <a:rPr lang="en-US" sz="2200" dirty="0" err="1" smtClean="0"/>
              <a:t>laporan</a:t>
            </a:r>
            <a:r>
              <a:rPr lang="en-US" sz="2200" dirty="0" smtClean="0"/>
              <a:t> </a:t>
            </a:r>
            <a:r>
              <a:rPr lang="en-US" sz="2200" dirty="0" err="1" smtClean="0"/>
              <a:t>keuangan</a:t>
            </a:r>
            <a:r>
              <a:rPr lang="en-US" sz="2200" dirty="0" smtClean="0"/>
              <a:t> </a:t>
            </a:r>
            <a:r>
              <a:rPr lang="en-US" sz="2200" dirty="0" err="1" smtClean="0"/>
              <a:t>secara</a:t>
            </a:r>
            <a:r>
              <a:rPr lang="en-US" sz="2200" dirty="0" smtClean="0"/>
              <a:t> </a:t>
            </a:r>
            <a:r>
              <a:rPr lang="en-US" sz="2200" dirty="0" err="1" smtClean="0"/>
              <a:t>otomatis</a:t>
            </a:r>
            <a:r>
              <a:rPr lang="en-US" sz="2200" dirty="0" smtClean="0"/>
              <a:t> </a:t>
            </a:r>
            <a:r>
              <a:rPr lang="en-US" sz="2200" dirty="0" err="1" smtClean="0"/>
              <a:t>dari</a:t>
            </a:r>
            <a:r>
              <a:rPr lang="en-US" sz="2200" dirty="0" smtClean="0"/>
              <a:t> </a:t>
            </a:r>
            <a:r>
              <a:rPr lang="en-US" sz="2200" i="1" dirty="0" smtClean="0"/>
              <a:t>database </a:t>
            </a:r>
            <a:r>
              <a:rPr lang="en-US" sz="2200" dirty="0" err="1" smtClean="0"/>
              <a:t>lokal</a:t>
            </a:r>
            <a:endParaRPr lang="en-US" sz="2200" dirty="0" smtClean="0"/>
          </a:p>
          <a:p>
            <a:pPr marL="800100" lvl="2" indent="-342900">
              <a:buFont typeface="Arial" panose="020B0604020202020204" pitchFamily="34" charset="0"/>
              <a:buChar char="•"/>
            </a:pPr>
            <a:endParaRPr lang="en-US" sz="2200" dirty="0"/>
          </a:p>
          <a:p>
            <a:pPr marL="800100" lvl="2" indent="-342900">
              <a:buFont typeface="Arial" panose="020B0604020202020204" pitchFamily="34" charset="0"/>
              <a:buChar char="•"/>
            </a:pPr>
            <a:r>
              <a:rPr lang="en-US" sz="2200" dirty="0" err="1" smtClean="0"/>
              <a:t>Mengirim</a:t>
            </a:r>
            <a:r>
              <a:rPr lang="en-US" sz="2200" dirty="0" smtClean="0"/>
              <a:t> </a:t>
            </a:r>
            <a:r>
              <a:rPr lang="en-US" sz="2200" dirty="0" err="1" smtClean="0"/>
              <a:t>laporan</a:t>
            </a:r>
            <a:r>
              <a:rPr lang="en-US" sz="2200" dirty="0" smtClean="0"/>
              <a:t> </a:t>
            </a:r>
            <a:r>
              <a:rPr lang="en-US" sz="2200" dirty="0" err="1" smtClean="0"/>
              <a:t>keuangan</a:t>
            </a:r>
            <a:r>
              <a:rPr lang="en-US" sz="2200" dirty="0" smtClean="0"/>
              <a:t> </a:t>
            </a:r>
            <a:r>
              <a:rPr lang="en-US" sz="2200" dirty="0" err="1" smtClean="0"/>
              <a:t>ke</a:t>
            </a:r>
            <a:r>
              <a:rPr lang="en-US" sz="2200" dirty="0" smtClean="0"/>
              <a:t> cabang </a:t>
            </a:r>
            <a:r>
              <a:rPr lang="en-US" sz="2200" dirty="0" err="1" smtClean="0"/>
              <a:t>pusat</a:t>
            </a:r>
            <a:r>
              <a:rPr lang="en-US" sz="2200" dirty="0" smtClean="0"/>
              <a:t> </a:t>
            </a:r>
            <a:r>
              <a:rPr lang="en-US" sz="2200" dirty="0" err="1" smtClean="0"/>
              <a:t>secara</a:t>
            </a:r>
            <a:r>
              <a:rPr lang="en-US" sz="2200" dirty="0" smtClean="0"/>
              <a:t> </a:t>
            </a:r>
            <a:r>
              <a:rPr lang="en-US" sz="2200" dirty="0" err="1" smtClean="0"/>
              <a:t>otomatis</a:t>
            </a:r>
            <a:endParaRPr lang="en-US" sz="22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441996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2521"/>
            <a:ext cx="12192000" cy="147523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0" y="481142"/>
            <a:ext cx="12192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err="1" smtClean="0">
                <a:latin typeface="+mj-lt"/>
              </a:rPr>
              <a:t>Analisis</a:t>
            </a:r>
            <a:r>
              <a:rPr lang="en-US" sz="4000" dirty="0" smtClean="0">
                <a:latin typeface="+mj-lt"/>
              </a:rPr>
              <a:t> </a:t>
            </a:r>
            <a:r>
              <a:rPr lang="en-US" sz="4000" dirty="0" err="1" smtClean="0">
                <a:latin typeface="+mj-lt"/>
              </a:rPr>
              <a:t>Pemilihan</a:t>
            </a:r>
            <a:r>
              <a:rPr lang="en-US" sz="4000" dirty="0">
                <a:latin typeface="+mj-lt"/>
              </a:rPr>
              <a:t> </a:t>
            </a:r>
            <a:r>
              <a:rPr lang="en-US" sz="4000" dirty="0" err="1" smtClean="0">
                <a:latin typeface="+mj-lt"/>
              </a:rPr>
              <a:t>Solusi</a:t>
            </a:r>
            <a:endParaRPr lang="en-US" sz="4000" dirty="0">
              <a:latin typeface="+mj-lt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66288435"/>
              </p:ext>
            </p:extLst>
          </p:nvPr>
        </p:nvGraphicFramePr>
        <p:xfrm>
          <a:off x="1543879" y="1667705"/>
          <a:ext cx="8686799" cy="455796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260088"/>
                <a:gridCol w="713678"/>
                <a:gridCol w="3108442"/>
                <a:gridCol w="3604591"/>
              </a:tblGrid>
              <a:tr h="74246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d-ID" sz="1200" dirty="0">
                          <a:effectLst/>
                        </a:rPr>
                        <a:t>Possibility Criteria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0284" marR="50284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d-ID" sz="1200">
                          <a:effectLst/>
                        </a:rPr>
                        <a:t>Weight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0284" marR="50284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d-ID" sz="1200">
                          <a:effectLst/>
                        </a:rPr>
                        <a:t>Solusi 1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0284" marR="50284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d-ID" sz="1200">
                          <a:effectLst/>
                        </a:rPr>
                        <a:t>Solusi 2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0284" marR="50284" marT="0" marB="0" anchor="ctr"/>
                </a:tc>
              </a:tr>
              <a:tr h="44548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id-ID" sz="1200" dirty="0">
                          <a:effectLst/>
                        </a:rPr>
                        <a:t>Economic Feasibility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0284" marR="50284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id-ID" sz="1200" dirty="0">
                          <a:effectLst/>
                        </a:rPr>
                        <a:t>30%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0284" marR="50284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id-ID" sz="1200" dirty="0">
                          <a:effectLst/>
                        </a:rPr>
                        <a:t>Biaya Developmentnya = Rp </a:t>
                      </a:r>
                      <a:r>
                        <a:rPr lang="id-ID" sz="1200" dirty="0" smtClean="0">
                          <a:effectLst/>
                        </a:rPr>
                        <a:t>21</a:t>
                      </a:r>
                      <a:r>
                        <a:rPr lang="en-US" sz="1200" dirty="0" smtClean="0">
                          <a:effectLst/>
                        </a:rPr>
                        <a:t>.</a:t>
                      </a:r>
                      <a:r>
                        <a:rPr lang="id-ID" sz="1200" dirty="0" smtClean="0">
                          <a:effectLst/>
                        </a:rPr>
                        <a:t>400</a:t>
                      </a:r>
                      <a:r>
                        <a:rPr lang="en-US" sz="1200" dirty="0" smtClean="0">
                          <a:effectLst/>
                        </a:rPr>
                        <a:t>.</a:t>
                      </a:r>
                      <a:r>
                        <a:rPr lang="id-ID" sz="1200" dirty="0" smtClean="0">
                          <a:effectLst/>
                        </a:rPr>
                        <a:t>000</a:t>
                      </a:r>
                      <a:endParaRPr lang="en-US" sz="1200" dirty="0" smtClean="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</a:rPr>
                        <a:t>ROI = 184,</a:t>
                      </a:r>
                      <a:r>
                        <a:rPr lang="en-US" sz="1200" baseline="0" dirty="0" smtClean="0">
                          <a:effectLst/>
                        </a:rPr>
                        <a:t>46 %</a:t>
                      </a:r>
                      <a:endParaRPr lang="en-US" sz="1200" dirty="0" smtClean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d-ID" sz="1200" dirty="0" smtClean="0">
                          <a:effectLst/>
                        </a:rPr>
                        <a:t>Nilai</a:t>
                      </a:r>
                      <a:r>
                        <a:rPr lang="id-ID" sz="1200" dirty="0">
                          <a:effectLst/>
                        </a:rPr>
                        <a:t>: 25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0284" marR="50284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id-ID" sz="1200" dirty="0">
                          <a:effectLst/>
                        </a:rPr>
                        <a:t>Biaya pembangunan = Rp </a:t>
                      </a:r>
                      <a:r>
                        <a:rPr lang="id-ID" sz="1200" dirty="0" smtClean="0">
                          <a:effectLst/>
                        </a:rPr>
                        <a:t>12</a:t>
                      </a:r>
                      <a:r>
                        <a:rPr lang="en-US" sz="1200" dirty="0" smtClean="0">
                          <a:effectLst/>
                        </a:rPr>
                        <a:t>.</a:t>
                      </a:r>
                      <a:r>
                        <a:rPr lang="id-ID" sz="1200" dirty="0" smtClean="0">
                          <a:effectLst/>
                        </a:rPr>
                        <a:t>000</a:t>
                      </a:r>
                      <a:r>
                        <a:rPr lang="en-US" sz="1200" dirty="0" smtClean="0">
                          <a:effectLst/>
                        </a:rPr>
                        <a:t>.</a:t>
                      </a:r>
                      <a:r>
                        <a:rPr lang="id-ID" sz="1200" dirty="0" smtClean="0">
                          <a:effectLst/>
                        </a:rPr>
                        <a:t>000</a:t>
                      </a:r>
                      <a:endParaRPr lang="en-US" sz="1200" dirty="0" smtClean="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</a:rPr>
                        <a:t>ROI = 206,32 %</a:t>
                      </a:r>
                      <a:endParaRPr lang="en-US" sz="1200" dirty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d-ID" sz="1200" dirty="0">
                          <a:effectLst/>
                        </a:rPr>
                        <a:t>Nilai: 85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0284" marR="50284" marT="0" marB="0" anchor="ctr"/>
                </a:tc>
              </a:tr>
              <a:tr h="89096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id-ID" sz="1200" dirty="0">
                          <a:effectLst/>
                        </a:rPr>
                        <a:t>Technical Feasibility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0284" marR="50284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id-ID" sz="1200" dirty="0">
                          <a:effectLst/>
                        </a:rPr>
                        <a:t>30%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0284" marR="50284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sv-FI" sz="1200" dirty="0">
                          <a:effectLst/>
                        </a:rPr>
                        <a:t>Memerlukan server yang baik</a:t>
                      </a:r>
                      <a:br>
                        <a:rPr lang="sv-FI" sz="1200" dirty="0">
                          <a:effectLst/>
                        </a:rPr>
                      </a:br>
                      <a:r>
                        <a:rPr lang="sv-FI" sz="1200" dirty="0">
                          <a:effectLst/>
                        </a:rPr>
                        <a:t>Memerlukan koneksi internet</a:t>
                      </a:r>
                      <a:endParaRPr lang="en-US" sz="1200" dirty="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id-ID" sz="1200" dirty="0">
                          <a:effectLst/>
                        </a:rPr>
                        <a:t>Memerlukan system khusus</a:t>
                      </a:r>
                      <a:endParaRPr lang="en-US" sz="1200" dirty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d-ID" sz="1200" dirty="0">
                          <a:effectLst/>
                        </a:rPr>
                        <a:t>Nilai:45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0284" marR="50284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sv-FI" sz="1200" dirty="0">
                          <a:effectLst/>
                        </a:rPr>
                        <a:t>Tidak memerlukan server.</a:t>
                      </a:r>
                      <a:endParaRPr lang="en-US" sz="1200" dirty="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sv-FI" sz="1200" dirty="0">
                          <a:effectLst/>
                        </a:rPr>
                        <a:t>Tidak memerlukan koneksi internet.</a:t>
                      </a:r>
                      <a:endParaRPr lang="en-US" sz="1200" dirty="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sv-FI" sz="1200" dirty="0">
                          <a:effectLst/>
                        </a:rPr>
                        <a:t>Tidak memerlukan system master khusus.</a:t>
                      </a:r>
                      <a:endParaRPr lang="en-US" sz="1200" dirty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d-ID" sz="1200" dirty="0">
                          <a:effectLst/>
                        </a:rPr>
                        <a:t>Nilai:80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0284" marR="50284" marT="0" marB="0" anchor="ctr"/>
                </a:tc>
              </a:tr>
              <a:tr h="59397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id-ID" sz="1200" dirty="0">
                          <a:effectLst/>
                        </a:rPr>
                        <a:t>Operational Feasibility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0284" marR="50284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id-ID" sz="1200">
                          <a:effectLst/>
                        </a:rPr>
                        <a:t>30%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0284" marR="50284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sv-FI" sz="1200" dirty="0">
                          <a:effectLst/>
                        </a:rPr>
                        <a:t>Database dapat diakses secara realtime, dan dapat diakses dimana saja selama ada internet</a:t>
                      </a:r>
                      <a:endParaRPr lang="en-US" sz="1200" dirty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d-ID" sz="1200" dirty="0">
                          <a:effectLst/>
                        </a:rPr>
                        <a:t>Nilai: 90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0284" marR="50284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id-ID" sz="1200" dirty="0">
                          <a:effectLst/>
                        </a:rPr>
                        <a:t>Database bersifat lokal.</a:t>
                      </a:r>
                      <a:endParaRPr lang="en-US" sz="1200" dirty="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id-ID" sz="1200" dirty="0">
                          <a:effectLst/>
                        </a:rPr>
                        <a:t>Tidak dapat diakses real-time.</a:t>
                      </a:r>
                      <a:endParaRPr lang="en-US" sz="1200" dirty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d-ID" sz="1200" dirty="0">
                          <a:effectLst/>
                        </a:rPr>
                        <a:t>Nilai:30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0284" marR="50284" marT="0" marB="0" anchor="ctr"/>
                </a:tc>
              </a:tr>
              <a:tr h="118794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id-ID" sz="1200" dirty="0">
                          <a:effectLst/>
                        </a:rPr>
                        <a:t>Schedule Feasibility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0284" marR="50284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id-ID" sz="1200">
                          <a:effectLst/>
                        </a:rPr>
                        <a:t>10%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0284" marR="50284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id-ID" sz="1200" dirty="0">
                          <a:effectLst/>
                        </a:rPr>
                        <a:t>Karena memerluhkan implementasi yang mendasar pada hardware dan software, selain itu perlu adanya pelaitah terhadap admin yang akan menggunakan, dibutuhkan waktu sekitar 5 minggu</a:t>
                      </a:r>
                      <a:endParaRPr lang="en-US" sz="1200" dirty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d-ID" sz="1200" dirty="0">
                          <a:effectLst/>
                        </a:rPr>
                        <a:t>Nilai: 70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0284" marR="50284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sv-FI" sz="1200" dirty="0">
                          <a:effectLst/>
                        </a:rPr>
                        <a:t>Karena bersifat local dan scope yang tidak terlalu besar, estimasi waktu sekitar 3 minggu.</a:t>
                      </a:r>
                      <a:endParaRPr lang="en-US" sz="1200" dirty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d-ID" sz="1200" dirty="0">
                          <a:effectLst/>
                        </a:rPr>
                        <a:t>Nilai: 90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0284" marR="50284" marT="0" marB="0" anchor="ctr"/>
                </a:tc>
              </a:tr>
              <a:tr h="59397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id-ID" sz="1200" dirty="0">
                          <a:effectLst/>
                        </a:rPr>
                        <a:t>Total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0284" marR="50284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id-ID" sz="1200">
                          <a:effectLst/>
                        </a:rPr>
                        <a:t>100%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0284" marR="50284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d-ID" sz="1200">
                          <a:effectLst/>
                        </a:rPr>
                        <a:t>46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0284" marR="50284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d-ID" sz="1200" dirty="0">
                          <a:effectLst/>
                        </a:rPr>
                        <a:t>67.5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0284" marR="50284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98079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2521"/>
            <a:ext cx="12192000" cy="147523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0" y="481142"/>
            <a:ext cx="12192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err="1" smtClean="0">
                <a:latin typeface="+mj-lt"/>
              </a:rPr>
              <a:t>Solusi</a:t>
            </a:r>
            <a:r>
              <a:rPr lang="en-US" sz="4000" dirty="0" smtClean="0">
                <a:latin typeface="+mj-lt"/>
              </a:rPr>
              <a:t> </a:t>
            </a:r>
            <a:r>
              <a:rPr lang="en-US" sz="4000" dirty="0" err="1" smtClean="0">
                <a:latin typeface="+mj-lt"/>
              </a:rPr>
              <a:t>Terpilih</a:t>
            </a:r>
            <a:r>
              <a:rPr lang="en-US" sz="4000" dirty="0" smtClean="0">
                <a:latin typeface="+mj-lt"/>
              </a:rPr>
              <a:t> – </a:t>
            </a:r>
            <a:r>
              <a:rPr lang="en-US" sz="4000" dirty="0" err="1" smtClean="0">
                <a:latin typeface="+mj-lt"/>
              </a:rPr>
              <a:t>Solusi</a:t>
            </a:r>
            <a:r>
              <a:rPr lang="en-US" sz="4000" dirty="0" smtClean="0">
                <a:latin typeface="+mj-lt"/>
              </a:rPr>
              <a:t> </a:t>
            </a:r>
            <a:r>
              <a:rPr lang="en-US" sz="4000" dirty="0" err="1" smtClean="0">
                <a:latin typeface="+mj-lt"/>
              </a:rPr>
              <a:t>Kedua</a:t>
            </a:r>
            <a:r>
              <a:rPr lang="en-US" sz="4000" dirty="0" smtClean="0">
                <a:latin typeface="+mj-lt"/>
              </a:rPr>
              <a:t>  </a:t>
            </a:r>
            <a:endParaRPr lang="en-US" sz="4000" dirty="0">
              <a:latin typeface="+mj-lt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166191" y="1828801"/>
            <a:ext cx="9660835" cy="41857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en-US" sz="2200" dirty="0" smtClean="0"/>
              <a:t>Pembangunan </a:t>
            </a:r>
            <a:r>
              <a:rPr lang="en-US" sz="2200" dirty="0" err="1" smtClean="0"/>
              <a:t>Sistem</a:t>
            </a:r>
            <a:r>
              <a:rPr lang="en-US" sz="2200" dirty="0" smtClean="0"/>
              <a:t> </a:t>
            </a:r>
            <a:r>
              <a:rPr lang="en-US" sz="2200" dirty="0" err="1" smtClean="0"/>
              <a:t>Pemrosesan</a:t>
            </a:r>
            <a:r>
              <a:rPr lang="en-US" sz="2200" dirty="0" smtClean="0"/>
              <a:t> </a:t>
            </a:r>
            <a:r>
              <a:rPr lang="en-US" sz="2200" dirty="0" err="1" smtClean="0"/>
              <a:t>Transaksi</a:t>
            </a:r>
            <a:endParaRPr lang="en-US" sz="2200" dirty="0" smtClean="0"/>
          </a:p>
          <a:p>
            <a:pPr marL="800100" lvl="2" indent="-342900">
              <a:buFont typeface="Arial" panose="020B0604020202020204" pitchFamily="34" charset="0"/>
              <a:buChar char="•"/>
            </a:pPr>
            <a:r>
              <a:rPr lang="en-US" sz="2200" dirty="0" err="1" smtClean="0"/>
              <a:t>Perangakat</a:t>
            </a:r>
            <a:r>
              <a:rPr lang="en-US" sz="2200" dirty="0" smtClean="0"/>
              <a:t> </a:t>
            </a:r>
            <a:r>
              <a:rPr lang="en-US" sz="2200" dirty="0" err="1" smtClean="0"/>
              <a:t>lunak</a:t>
            </a:r>
            <a:r>
              <a:rPr lang="en-US" sz="2200" dirty="0" smtClean="0"/>
              <a:t> </a:t>
            </a:r>
            <a:r>
              <a:rPr lang="en-US" sz="2200" dirty="0" err="1" smtClean="0"/>
              <a:t>menerima</a:t>
            </a:r>
            <a:r>
              <a:rPr lang="en-US" sz="2200" dirty="0" smtClean="0"/>
              <a:t> input data </a:t>
            </a:r>
            <a:r>
              <a:rPr lang="en-US" sz="2200" dirty="0" err="1" smtClean="0"/>
              <a:t>transaksi</a:t>
            </a:r>
            <a:r>
              <a:rPr lang="en-US" sz="2200" dirty="0" smtClean="0"/>
              <a:t> </a:t>
            </a:r>
            <a:r>
              <a:rPr lang="en-US" sz="2200" dirty="0" err="1" smtClean="0"/>
              <a:t>dan</a:t>
            </a:r>
            <a:r>
              <a:rPr lang="en-US" sz="2200" dirty="0" smtClean="0"/>
              <a:t> </a:t>
            </a:r>
            <a:r>
              <a:rPr lang="en-US" sz="2200" dirty="0" err="1" smtClean="0"/>
              <a:t>pelanggan</a:t>
            </a:r>
            <a:r>
              <a:rPr lang="en-US" sz="2200" dirty="0" smtClean="0"/>
              <a:t> </a:t>
            </a:r>
            <a:r>
              <a:rPr lang="en-US" sz="2200" dirty="0" err="1" smtClean="0"/>
              <a:t>serta</a:t>
            </a:r>
            <a:r>
              <a:rPr lang="en-US" sz="2200" dirty="0" smtClean="0"/>
              <a:t> men-</a:t>
            </a:r>
            <a:r>
              <a:rPr lang="en-US" sz="2200" i="1" dirty="0" smtClean="0"/>
              <a:t>generate </a:t>
            </a:r>
            <a:r>
              <a:rPr lang="en-US" sz="2200" dirty="0" err="1" smtClean="0"/>
              <a:t>laporan</a:t>
            </a:r>
            <a:r>
              <a:rPr lang="en-US" sz="2200" dirty="0" smtClean="0"/>
              <a:t> </a:t>
            </a:r>
            <a:r>
              <a:rPr lang="en-US" sz="2200" dirty="0" err="1" smtClean="0"/>
              <a:t>keuangan</a:t>
            </a:r>
            <a:r>
              <a:rPr lang="en-US" sz="2200" dirty="0" smtClean="0"/>
              <a:t> </a:t>
            </a:r>
            <a:r>
              <a:rPr lang="en-US" sz="2200" dirty="0" err="1" smtClean="0"/>
              <a:t>secara</a:t>
            </a:r>
            <a:r>
              <a:rPr lang="en-US" sz="2200" dirty="0" smtClean="0"/>
              <a:t> </a:t>
            </a:r>
            <a:r>
              <a:rPr lang="en-US" sz="2200" dirty="0" err="1" smtClean="0"/>
              <a:t>otomatis</a:t>
            </a:r>
            <a:r>
              <a:rPr lang="en-US" sz="2200" dirty="0" smtClean="0"/>
              <a:t> </a:t>
            </a:r>
            <a:r>
              <a:rPr lang="en-US" sz="2200" dirty="0" err="1" smtClean="0"/>
              <a:t>dari</a:t>
            </a:r>
            <a:r>
              <a:rPr lang="en-US" sz="2200" dirty="0" smtClean="0"/>
              <a:t> </a:t>
            </a:r>
            <a:r>
              <a:rPr lang="en-US" sz="2200" i="1" dirty="0" smtClean="0"/>
              <a:t>database </a:t>
            </a:r>
            <a:r>
              <a:rPr lang="en-US" sz="2200" dirty="0" err="1" smtClean="0"/>
              <a:t>lokal</a:t>
            </a:r>
            <a:endParaRPr lang="en-US" sz="2200" dirty="0" smtClean="0"/>
          </a:p>
          <a:p>
            <a:pPr marL="800100" lvl="2" indent="-342900">
              <a:buFont typeface="Arial" panose="020B0604020202020204" pitchFamily="34" charset="0"/>
              <a:buChar char="•"/>
            </a:pPr>
            <a:endParaRPr lang="en-US" sz="2200" dirty="0"/>
          </a:p>
          <a:p>
            <a:pPr marL="800100" lvl="2" indent="-342900">
              <a:buFont typeface="Arial" panose="020B0604020202020204" pitchFamily="34" charset="0"/>
              <a:buChar char="•"/>
            </a:pPr>
            <a:r>
              <a:rPr lang="en-US" sz="2200" dirty="0" err="1" smtClean="0"/>
              <a:t>Mengirim</a:t>
            </a:r>
            <a:r>
              <a:rPr lang="en-US" sz="2200" dirty="0" smtClean="0"/>
              <a:t> </a:t>
            </a:r>
            <a:r>
              <a:rPr lang="en-US" sz="2200" dirty="0" err="1" smtClean="0"/>
              <a:t>laporan</a:t>
            </a:r>
            <a:r>
              <a:rPr lang="en-US" sz="2200" dirty="0" smtClean="0"/>
              <a:t> </a:t>
            </a:r>
            <a:r>
              <a:rPr lang="en-US" sz="2200" dirty="0" err="1" smtClean="0"/>
              <a:t>keuangan</a:t>
            </a:r>
            <a:r>
              <a:rPr lang="en-US" sz="2200" dirty="0" smtClean="0"/>
              <a:t> </a:t>
            </a:r>
            <a:r>
              <a:rPr lang="en-US" sz="2200" dirty="0" err="1" smtClean="0"/>
              <a:t>ke</a:t>
            </a:r>
            <a:r>
              <a:rPr lang="en-US" sz="2200" dirty="0" smtClean="0"/>
              <a:t> cabang </a:t>
            </a:r>
            <a:r>
              <a:rPr lang="en-US" sz="2200" dirty="0" err="1" smtClean="0"/>
              <a:t>pusat</a:t>
            </a:r>
            <a:r>
              <a:rPr lang="en-US" sz="2200" dirty="0" smtClean="0"/>
              <a:t> </a:t>
            </a:r>
            <a:r>
              <a:rPr lang="en-US" sz="2200" dirty="0" err="1" smtClean="0"/>
              <a:t>secara</a:t>
            </a:r>
            <a:r>
              <a:rPr lang="en-US" sz="2200" dirty="0" smtClean="0"/>
              <a:t> </a:t>
            </a:r>
            <a:r>
              <a:rPr lang="en-US" sz="2200" dirty="0" err="1" smtClean="0"/>
              <a:t>otomatis</a:t>
            </a:r>
            <a:endParaRPr lang="en-US" sz="2200" dirty="0" smtClean="0"/>
          </a:p>
          <a:p>
            <a:pPr marL="457200" lvl="2"/>
            <a:endParaRPr lang="en-US" sz="2200" dirty="0"/>
          </a:p>
          <a:p>
            <a:pPr marL="342900" lvl="2" indent="-342900">
              <a:buFont typeface="Arial" panose="020B0604020202020204" pitchFamily="34" charset="0"/>
              <a:buChar char="•"/>
            </a:pPr>
            <a:r>
              <a:rPr lang="en-US" sz="2200" dirty="0" err="1" smtClean="0"/>
              <a:t>Kelebihan</a:t>
            </a:r>
            <a:r>
              <a:rPr lang="en-US" sz="2200" dirty="0" smtClean="0"/>
              <a:t> </a:t>
            </a:r>
            <a:r>
              <a:rPr lang="en-US" sz="2200" dirty="0" err="1" smtClean="0"/>
              <a:t>solusi</a:t>
            </a:r>
            <a:r>
              <a:rPr lang="en-US" sz="2200" dirty="0" smtClean="0"/>
              <a:t>:</a:t>
            </a:r>
          </a:p>
          <a:p>
            <a:pPr marL="800100" lvl="3" indent="-342900">
              <a:buFont typeface="Arial" panose="020B0604020202020204" pitchFamily="34" charset="0"/>
              <a:buChar char="•"/>
            </a:pPr>
            <a:r>
              <a:rPr lang="en-US" sz="2200" dirty="0" err="1" smtClean="0"/>
              <a:t>Solusi</a:t>
            </a:r>
            <a:r>
              <a:rPr lang="en-US" sz="2200" dirty="0" smtClean="0"/>
              <a:t> </a:t>
            </a:r>
            <a:r>
              <a:rPr lang="en-US" sz="2200" dirty="0" err="1" smtClean="0"/>
              <a:t>sesuai</a:t>
            </a:r>
            <a:r>
              <a:rPr lang="en-US" sz="2200" dirty="0" smtClean="0"/>
              <a:t> </a:t>
            </a:r>
            <a:r>
              <a:rPr lang="en-US" sz="2200" dirty="0" err="1" smtClean="0"/>
              <a:t>dengan</a:t>
            </a:r>
            <a:r>
              <a:rPr lang="en-US" sz="2200" dirty="0" smtClean="0"/>
              <a:t> </a:t>
            </a:r>
            <a:r>
              <a:rPr lang="en-US" sz="2200" dirty="0" err="1" smtClean="0"/>
              <a:t>kebutuhan</a:t>
            </a:r>
            <a:r>
              <a:rPr lang="en-US" sz="2200" dirty="0" smtClean="0"/>
              <a:t> client </a:t>
            </a:r>
            <a:r>
              <a:rPr lang="en-US" sz="2200" dirty="0" err="1" smtClean="0"/>
              <a:t>tanpa</a:t>
            </a:r>
            <a:r>
              <a:rPr lang="en-US" sz="2200" dirty="0" smtClean="0"/>
              <a:t> </a:t>
            </a:r>
            <a:r>
              <a:rPr lang="en-US" sz="2200" dirty="0" err="1" smtClean="0"/>
              <a:t>menambahkan</a:t>
            </a:r>
            <a:r>
              <a:rPr lang="en-US" sz="2200" dirty="0" smtClean="0"/>
              <a:t> </a:t>
            </a:r>
            <a:r>
              <a:rPr lang="en-US" sz="2200" dirty="0" err="1" smtClean="0"/>
              <a:t>fitur-fitur</a:t>
            </a:r>
            <a:r>
              <a:rPr lang="en-US" sz="2200" dirty="0" smtClean="0"/>
              <a:t> yang </a:t>
            </a:r>
            <a:r>
              <a:rPr lang="en-US" sz="2200" dirty="0" err="1" smtClean="0"/>
              <a:t>tidak</a:t>
            </a:r>
            <a:r>
              <a:rPr lang="en-US" sz="2200" dirty="0" smtClean="0"/>
              <a:t> </a:t>
            </a:r>
            <a:r>
              <a:rPr lang="en-US" sz="2200" dirty="0" err="1" smtClean="0"/>
              <a:t>perlu</a:t>
            </a:r>
            <a:r>
              <a:rPr lang="en-US" sz="2200" dirty="0" smtClean="0"/>
              <a:t> </a:t>
            </a:r>
            <a:r>
              <a:rPr lang="en-US" sz="2200" dirty="0" err="1" smtClean="0"/>
              <a:t>sehingga</a:t>
            </a:r>
            <a:r>
              <a:rPr lang="en-US" sz="2200" dirty="0" smtClean="0"/>
              <a:t> </a:t>
            </a:r>
            <a:r>
              <a:rPr lang="en-US" sz="2200" dirty="0" err="1" smtClean="0"/>
              <a:t>lebih</a:t>
            </a:r>
            <a:r>
              <a:rPr lang="en-US" sz="2200" dirty="0" smtClean="0"/>
              <a:t> </a:t>
            </a:r>
            <a:r>
              <a:rPr lang="en-US" sz="2200" dirty="0" err="1" smtClean="0"/>
              <a:t>hemat</a:t>
            </a:r>
            <a:r>
              <a:rPr lang="en-US" sz="2200" dirty="0" smtClean="0"/>
              <a:t> </a:t>
            </a:r>
            <a:r>
              <a:rPr lang="en-US" sz="2200" dirty="0" err="1" smtClean="0"/>
              <a:t>biaya</a:t>
            </a:r>
            <a:endParaRPr lang="en-US" sz="2200" dirty="0" smtClean="0"/>
          </a:p>
          <a:p>
            <a:pPr marL="800100" lvl="3" indent="-342900">
              <a:buFont typeface="Arial" panose="020B0604020202020204" pitchFamily="34" charset="0"/>
              <a:buChar char="•"/>
            </a:pPr>
            <a:endParaRPr lang="en-US" sz="2200" dirty="0"/>
          </a:p>
          <a:p>
            <a:pPr marL="800100" lvl="3" indent="-342900">
              <a:buFont typeface="Arial" panose="020B0604020202020204" pitchFamily="34" charset="0"/>
              <a:buChar char="•"/>
            </a:pPr>
            <a:r>
              <a:rPr lang="en-US" sz="2200" dirty="0" err="1" smtClean="0"/>
              <a:t>Mudah</a:t>
            </a:r>
            <a:r>
              <a:rPr lang="en-US" sz="2200" dirty="0" smtClean="0"/>
              <a:t> </a:t>
            </a:r>
            <a:r>
              <a:rPr lang="en-US" sz="2200" dirty="0" err="1" smtClean="0"/>
              <a:t>digunakan</a:t>
            </a:r>
            <a:r>
              <a:rPr lang="en-US" sz="2200" dirty="0" smtClean="0"/>
              <a:t> </a:t>
            </a:r>
            <a:r>
              <a:rPr lang="en-US" sz="2200" dirty="0" err="1" smtClean="0"/>
              <a:t>dan</a:t>
            </a:r>
            <a:r>
              <a:rPr lang="en-US" sz="2200" dirty="0" smtClean="0"/>
              <a:t> </a:t>
            </a:r>
            <a:r>
              <a:rPr lang="en-US" sz="2200" dirty="0" err="1" smtClean="0"/>
              <a:t>mengurangi</a:t>
            </a:r>
            <a:r>
              <a:rPr lang="en-US" sz="2200" dirty="0" smtClean="0"/>
              <a:t> </a:t>
            </a:r>
            <a:r>
              <a:rPr lang="en-US" sz="2200" dirty="0" err="1" smtClean="0"/>
              <a:t>kesalahan</a:t>
            </a:r>
            <a:r>
              <a:rPr lang="en-US" sz="2200" dirty="0" smtClean="0"/>
              <a:t> </a:t>
            </a:r>
            <a:r>
              <a:rPr lang="en-US" sz="2200" dirty="0" err="1" smtClean="0"/>
              <a:t>akibat</a:t>
            </a:r>
            <a:r>
              <a:rPr lang="en-US" sz="2200" dirty="0" smtClean="0"/>
              <a:t> </a:t>
            </a:r>
            <a:r>
              <a:rPr lang="en-US" sz="2200" i="1" dirty="0" smtClean="0"/>
              <a:t>human error</a:t>
            </a:r>
            <a:endParaRPr lang="en-US" sz="22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982977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2521"/>
            <a:ext cx="12192000" cy="147523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0" y="481142"/>
            <a:ext cx="12192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err="1" smtClean="0">
                <a:latin typeface="+mj-lt"/>
              </a:rPr>
              <a:t>Dampak</a:t>
            </a:r>
            <a:r>
              <a:rPr lang="en-US" sz="4000" dirty="0" smtClean="0">
                <a:latin typeface="+mj-lt"/>
              </a:rPr>
              <a:t> </a:t>
            </a:r>
            <a:r>
              <a:rPr lang="en-US" sz="4000" dirty="0" err="1" smtClean="0">
                <a:latin typeface="+mj-lt"/>
              </a:rPr>
              <a:t>Solusi</a:t>
            </a:r>
            <a:endParaRPr lang="en-US" sz="4000" dirty="0">
              <a:latin typeface="+mj-lt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265582" y="1736036"/>
            <a:ext cx="9660835" cy="48628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en-US" sz="2200" dirty="0" err="1" smtClean="0"/>
              <a:t>Terdapat</a:t>
            </a:r>
            <a:r>
              <a:rPr lang="en-US" sz="2200" dirty="0" smtClean="0"/>
              <a:t> </a:t>
            </a:r>
            <a:r>
              <a:rPr lang="en-US" sz="2200" dirty="0" err="1" smtClean="0"/>
              <a:t>penyimpanan</a:t>
            </a:r>
            <a:r>
              <a:rPr lang="en-US" sz="2200" dirty="0" smtClean="0"/>
              <a:t> data </a:t>
            </a:r>
            <a:r>
              <a:rPr lang="en-US" sz="2200" dirty="0" err="1" smtClean="0"/>
              <a:t>pelanggan</a:t>
            </a:r>
            <a:r>
              <a:rPr lang="en-US" sz="2200" dirty="0" smtClean="0"/>
              <a:t> </a:t>
            </a:r>
            <a:r>
              <a:rPr lang="en-US" sz="2200" dirty="0" err="1" smtClean="0"/>
              <a:t>sehingga</a:t>
            </a:r>
            <a:r>
              <a:rPr lang="en-US" sz="2200" dirty="0" smtClean="0"/>
              <a:t> </a:t>
            </a:r>
            <a:r>
              <a:rPr lang="en-US" sz="2200" dirty="0" err="1" smtClean="0"/>
              <a:t>untuk</a:t>
            </a:r>
            <a:r>
              <a:rPr lang="en-US" sz="2200" dirty="0" smtClean="0"/>
              <a:t> </a:t>
            </a:r>
            <a:r>
              <a:rPr lang="en-US" sz="2200" dirty="0" err="1" smtClean="0"/>
              <a:t>pelanggan</a:t>
            </a:r>
            <a:r>
              <a:rPr lang="en-US" sz="2200" dirty="0" smtClean="0"/>
              <a:t> lama </a:t>
            </a:r>
            <a:r>
              <a:rPr lang="en-US" sz="2200" dirty="0" err="1" smtClean="0"/>
              <a:t>tidak</a:t>
            </a:r>
            <a:r>
              <a:rPr lang="en-US" sz="2200" dirty="0" smtClean="0"/>
              <a:t> </a:t>
            </a:r>
            <a:r>
              <a:rPr lang="en-US" sz="2200" dirty="0" err="1" smtClean="0"/>
              <a:t>perlu</a:t>
            </a:r>
            <a:r>
              <a:rPr lang="en-US" sz="2200" dirty="0" smtClean="0"/>
              <a:t> </a:t>
            </a:r>
            <a:r>
              <a:rPr lang="en-US" sz="2200" dirty="0" err="1" smtClean="0"/>
              <a:t>lagi</a:t>
            </a:r>
            <a:r>
              <a:rPr lang="en-US" sz="2200" dirty="0" smtClean="0"/>
              <a:t> </a:t>
            </a:r>
            <a:r>
              <a:rPr lang="en-US" sz="2200" dirty="0" err="1" smtClean="0"/>
              <a:t>dilakukan</a:t>
            </a:r>
            <a:r>
              <a:rPr lang="en-US" sz="2200" dirty="0" smtClean="0"/>
              <a:t> </a:t>
            </a:r>
            <a:r>
              <a:rPr lang="en-US" sz="2200" dirty="0" err="1" smtClean="0"/>
              <a:t>pengisian</a:t>
            </a:r>
            <a:r>
              <a:rPr lang="en-US" sz="2200" dirty="0" smtClean="0"/>
              <a:t> data </a:t>
            </a:r>
            <a:r>
              <a:rPr lang="en-US" sz="2200" dirty="0" err="1" smtClean="0"/>
              <a:t>secara</a:t>
            </a:r>
            <a:r>
              <a:rPr lang="en-US" sz="2200" dirty="0" smtClean="0"/>
              <a:t> </a:t>
            </a:r>
            <a:r>
              <a:rPr lang="en-US" sz="2200" dirty="0" err="1" smtClean="0"/>
              <a:t>redundan</a:t>
            </a:r>
            <a:endParaRPr lang="en-US" sz="2200" dirty="0" smtClean="0"/>
          </a:p>
          <a:p>
            <a:pPr marL="342900" lvl="1" indent="-342900">
              <a:buFont typeface="Arial" panose="020B0604020202020204" pitchFamily="34" charset="0"/>
              <a:buChar char="•"/>
            </a:pPr>
            <a:endParaRPr lang="en-US" sz="2200" dirty="0"/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en-US" sz="2200" dirty="0" smtClean="0"/>
              <a:t>Data </a:t>
            </a:r>
            <a:r>
              <a:rPr lang="en-US" sz="2200" dirty="0" err="1" smtClean="0"/>
              <a:t>tiket</a:t>
            </a:r>
            <a:r>
              <a:rPr lang="en-US" sz="2200" dirty="0" smtClean="0"/>
              <a:t> </a:t>
            </a:r>
            <a:r>
              <a:rPr lang="en-US" sz="2200" dirty="0" err="1" smtClean="0"/>
              <a:t>disimpan</a:t>
            </a:r>
            <a:r>
              <a:rPr lang="en-US" sz="2200" dirty="0" smtClean="0"/>
              <a:t> </a:t>
            </a:r>
            <a:r>
              <a:rPr lang="en-US" sz="2200" dirty="0" err="1" smtClean="0"/>
              <a:t>dalam</a:t>
            </a:r>
            <a:r>
              <a:rPr lang="en-US" sz="2200" dirty="0"/>
              <a:t> </a:t>
            </a:r>
            <a:r>
              <a:rPr lang="en-US" sz="2200" i="1" dirty="0" smtClean="0"/>
              <a:t>database</a:t>
            </a:r>
            <a:r>
              <a:rPr lang="en-US" sz="2200" dirty="0" smtClean="0"/>
              <a:t> </a:t>
            </a:r>
            <a:r>
              <a:rPr lang="en-US" sz="2200" dirty="0" err="1" smtClean="0"/>
              <a:t>sehingga</a:t>
            </a:r>
            <a:r>
              <a:rPr lang="en-US" sz="2200" dirty="0" smtClean="0"/>
              <a:t> </a:t>
            </a:r>
            <a:r>
              <a:rPr lang="en-US" sz="2200" dirty="0" err="1" smtClean="0"/>
              <a:t>mengurangi</a:t>
            </a:r>
            <a:r>
              <a:rPr lang="en-US" sz="2200" dirty="0" smtClean="0"/>
              <a:t> </a:t>
            </a:r>
            <a:r>
              <a:rPr lang="en-US" sz="2200" dirty="0" err="1" smtClean="0"/>
              <a:t>kerentanan</a:t>
            </a:r>
            <a:r>
              <a:rPr lang="en-US" sz="2200" dirty="0" smtClean="0"/>
              <a:t> </a:t>
            </a:r>
            <a:r>
              <a:rPr lang="en-US" sz="2200" dirty="0" err="1" smtClean="0"/>
              <a:t>terhadap</a:t>
            </a:r>
            <a:r>
              <a:rPr lang="en-US" sz="2200" dirty="0" smtClean="0"/>
              <a:t> </a:t>
            </a:r>
            <a:r>
              <a:rPr lang="en-US" sz="2200" dirty="0" err="1" smtClean="0"/>
              <a:t>kehilangan</a:t>
            </a:r>
            <a:r>
              <a:rPr lang="en-US" sz="2200" dirty="0" smtClean="0"/>
              <a:t> </a:t>
            </a:r>
            <a:r>
              <a:rPr lang="en-US" sz="2200" dirty="0" err="1" smtClean="0"/>
              <a:t>maupun</a:t>
            </a:r>
            <a:r>
              <a:rPr lang="en-US" sz="2200" dirty="0" smtClean="0"/>
              <a:t> </a:t>
            </a:r>
            <a:r>
              <a:rPr lang="en-US" sz="2200" dirty="0" err="1" smtClean="0"/>
              <a:t>kerusakan</a:t>
            </a:r>
            <a:endParaRPr lang="en-US" sz="2200" dirty="0" smtClean="0"/>
          </a:p>
          <a:p>
            <a:pPr marL="342900" lvl="1" indent="-342900">
              <a:buFont typeface="Arial" panose="020B0604020202020204" pitchFamily="34" charset="0"/>
              <a:buChar char="•"/>
            </a:pPr>
            <a:endParaRPr lang="en-US" sz="2200" dirty="0"/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en-US" sz="2200" dirty="0" smtClean="0"/>
              <a:t>Data </a:t>
            </a:r>
            <a:r>
              <a:rPr lang="en-US" sz="2200" dirty="0" err="1" smtClean="0"/>
              <a:t>aman</a:t>
            </a:r>
            <a:r>
              <a:rPr lang="en-US" sz="2200" dirty="0" smtClean="0"/>
              <a:t> </a:t>
            </a:r>
            <a:r>
              <a:rPr lang="en-US" sz="2200" dirty="0" err="1" smtClean="0"/>
              <a:t>terhadap</a:t>
            </a:r>
            <a:r>
              <a:rPr lang="en-US" sz="2200" dirty="0" smtClean="0"/>
              <a:t> </a:t>
            </a:r>
            <a:r>
              <a:rPr lang="en-US" sz="2200" dirty="0" err="1" smtClean="0"/>
              <a:t>pengaksesan</a:t>
            </a:r>
            <a:r>
              <a:rPr lang="en-US" sz="2200" dirty="0" smtClean="0"/>
              <a:t> </a:t>
            </a:r>
            <a:r>
              <a:rPr lang="en-US" sz="2200" dirty="0" err="1" smtClean="0"/>
              <a:t>dan</a:t>
            </a:r>
            <a:r>
              <a:rPr lang="en-US" sz="2200" dirty="0" smtClean="0"/>
              <a:t> </a:t>
            </a:r>
            <a:r>
              <a:rPr lang="en-US" sz="2200" dirty="0" err="1" smtClean="0"/>
              <a:t>pengubahan</a:t>
            </a:r>
            <a:r>
              <a:rPr lang="en-US" sz="2200" dirty="0" smtClean="0"/>
              <a:t> data </a:t>
            </a:r>
            <a:r>
              <a:rPr lang="en-US" sz="2200" dirty="0" err="1" smtClean="0"/>
              <a:t>secara</a:t>
            </a:r>
            <a:r>
              <a:rPr lang="en-US" sz="2200" dirty="0" smtClean="0"/>
              <a:t> illegal</a:t>
            </a:r>
          </a:p>
          <a:p>
            <a:pPr marL="342900" lvl="1" indent="-342900">
              <a:buFont typeface="Arial" panose="020B0604020202020204" pitchFamily="34" charset="0"/>
              <a:buChar char="•"/>
            </a:pPr>
            <a:endParaRPr lang="en-US" sz="2200" dirty="0"/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en-US" sz="2200" dirty="0" err="1" smtClean="0"/>
              <a:t>Mengurangi</a:t>
            </a:r>
            <a:r>
              <a:rPr lang="en-US" sz="2200" dirty="0" smtClean="0"/>
              <a:t> </a:t>
            </a:r>
            <a:r>
              <a:rPr lang="en-US" sz="2200" i="1" dirty="0" smtClean="0"/>
              <a:t>human error </a:t>
            </a:r>
            <a:r>
              <a:rPr lang="en-US" sz="2200" dirty="0" err="1" smtClean="0"/>
              <a:t>terhadap</a:t>
            </a:r>
            <a:r>
              <a:rPr lang="en-US" sz="2200" dirty="0" smtClean="0"/>
              <a:t> input data </a:t>
            </a:r>
            <a:r>
              <a:rPr lang="en-US" sz="2200" dirty="0" err="1" smtClean="0"/>
              <a:t>dan</a:t>
            </a:r>
            <a:r>
              <a:rPr lang="en-US" sz="2200" dirty="0" smtClean="0"/>
              <a:t> </a:t>
            </a:r>
            <a:r>
              <a:rPr lang="en-US" sz="2200" dirty="0" err="1" smtClean="0"/>
              <a:t>pembuatan</a:t>
            </a:r>
            <a:r>
              <a:rPr lang="en-US" sz="2200" dirty="0" smtClean="0"/>
              <a:t> </a:t>
            </a:r>
            <a:r>
              <a:rPr lang="en-US" sz="2200" dirty="0" err="1" smtClean="0"/>
              <a:t>laporan</a:t>
            </a:r>
            <a:r>
              <a:rPr lang="en-US" sz="2200" dirty="0" smtClean="0"/>
              <a:t> </a:t>
            </a:r>
            <a:r>
              <a:rPr lang="en-US" sz="2200" dirty="0" err="1" smtClean="0"/>
              <a:t>keuangan</a:t>
            </a:r>
            <a:endParaRPr lang="en-US" sz="2200" dirty="0" smtClean="0"/>
          </a:p>
          <a:p>
            <a:pPr marL="342900" lvl="1" indent="-342900">
              <a:buFont typeface="Arial" panose="020B0604020202020204" pitchFamily="34" charset="0"/>
              <a:buChar char="•"/>
            </a:pPr>
            <a:endParaRPr lang="en-US" sz="2200" dirty="0"/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en-US" sz="2200" dirty="0" smtClean="0"/>
              <a:t>Proses </a:t>
            </a:r>
            <a:r>
              <a:rPr lang="en-US" sz="2200" dirty="0" err="1" smtClean="0"/>
              <a:t>bisnis</a:t>
            </a:r>
            <a:r>
              <a:rPr lang="en-US" sz="2200" dirty="0" smtClean="0"/>
              <a:t> </a:t>
            </a:r>
            <a:r>
              <a:rPr lang="en-US" sz="2200" i="1" dirty="0" smtClean="0"/>
              <a:t>ticketing </a:t>
            </a:r>
            <a:r>
              <a:rPr lang="en-US" sz="2200" dirty="0" err="1" smtClean="0"/>
              <a:t>menjadi</a:t>
            </a:r>
            <a:r>
              <a:rPr lang="en-US" sz="2200" dirty="0" smtClean="0"/>
              <a:t> </a:t>
            </a:r>
            <a:r>
              <a:rPr lang="en-US" sz="2200" dirty="0" err="1" smtClean="0"/>
              <a:t>lebih</a:t>
            </a:r>
            <a:r>
              <a:rPr lang="en-US" sz="2200" dirty="0" smtClean="0"/>
              <a:t> </a:t>
            </a:r>
            <a:r>
              <a:rPr lang="en-US" sz="2200" dirty="0" err="1" smtClean="0"/>
              <a:t>efektif</a:t>
            </a:r>
            <a:r>
              <a:rPr lang="en-US" sz="2200" dirty="0" smtClean="0"/>
              <a:t> </a:t>
            </a:r>
            <a:r>
              <a:rPr lang="en-US" sz="2200" dirty="0" err="1" smtClean="0"/>
              <a:t>dan</a:t>
            </a:r>
            <a:r>
              <a:rPr lang="en-US" sz="2200" dirty="0" smtClean="0"/>
              <a:t> </a:t>
            </a:r>
            <a:r>
              <a:rPr lang="en-US" sz="2200" dirty="0" err="1" smtClean="0"/>
              <a:t>efisien</a:t>
            </a:r>
            <a:endParaRPr lang="en-US" sz="2200" dirty="0" smtClean="0"/>
          </a:p>
          <a:p>
            <a:pPr marL="342900" lvl="1" indent="-342900">
              <a:buFont typeface="Arial" panose="020B0604020202020204" pitchFamily="34" charset="0"/>
              <a:buChar char="•"/>
            </a:pPr>
            <a:endParaRPr lang="en-US" sz="2200" dirty="0"/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en-US" sz="2200" dirty="0" err="1" smtClean="0"/>
              <a:t>Mempermudah</a:t>
            </a:r>
            <a:r>
              <a:rPr lang="en-US" sz="2200" dirty="0" smtClean="0"/>
              <a:t> proses </a:t>
            </a:r>
            <a:r>
              <a:rPr lang="en-US" sz="2200" i="1" dirty="0" smtClean="0"/>
              <a:t>tracing </a:t>
            </a:r>
            <a:r>
              <a:rPr lang="en-US" sz="2200" dirty="0" err="1" smtClean="0"/>
              <a:t>jika</a:t>
            </a:r>
            <a:r>
              <a:rPr lang="en-US" sz="2200" dirty="0" smtClean="0"/>
              <a:t> </a:t>
            </a:r>
            <a:r>
              <a:rPr lang="en-US" sz="2200" dirty="0" err="1" smtClean="0"/>
              <a:t>terjadi</a:t>
            </a:r>
            <a:r>
              <a:rPr lang="en-US" sz="2200" dirty="0" smtClean="0"/>
              <a:t> </a:t>
            </a:r>
            <a:r>
              <a:rPr lang="en-US" sz="2200" dirty="0" err="1" smtClean="0"/>
              <a:t>permasalahan</a:t>
            </a:r>
            <a:r>
              <a:rPr lang="en-US" sz="2200" dirty="0" smtClean="0"/>
              <a:t> </a:t>
            </a:r>
            <a:r>
              <a:rPr lang="en-US" sz="2200" dirty="0" err="1" smtClean="0"/>
              <a:t>dalam</a:t>
            </a:r>
            <a:r>
              <a:rPr lang="en-US" sz="2200" dirty="0" smtClean="0"/>
              <a:t> proses </a:t>
            </a:r>
            <a:r>
              <a:rPr lang="en-US" sz="2200" dirty="0" err="1" smtClean="0"/>
              <a:t>bisnis</a:t>
            </a:r>
            <a:endParaRPr lang="en-US" sz="2200" dirty="0" smtClean="0"/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981731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9025"/>
            <a:ext cx="12192000" cy="147523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166191" y="2517914"/>
            <a:ext cx="9660835" cy="28315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200" dirty="0" err="1" smtClean="0"/>
              <a:t>Penyedia</a:t>
            </a:r>
            <a:r>
              <a:rPr lang="en-US" sz="2200" dirty="0" smtClean="0"/>
              <a:t> </a:t>
            </a:r>
            <a:r>
              <a:rPr lang="en-US" sz="2200" dirty="0" err="1" smtClean="0"/>
              <a:t>jasa</a:t>
            </a:r>
            <a:r>
              <a:rPr lang="en-US" sz="2200" dirty="0" smtClean="0"/>
              <a:t> </a:t>
            </a:r>
            <a:r>
              <a:rPr lang="en-US" sz="2200" dirty="0" err="1" smtClean="0"/>
              <a:t>transportasi</a:t>
            </a:r>
            <a:r>
              <a:rPr lang="en-US" sz="2200" dirty="0" smtClean="0"/>
              <a:t> </a:t>
            </a:r>
            <a:r>
              <a:rPr lang="en-US" sz="2200" dirty="0" err="1" smtClean="0"/>
              <a:t>dengan</a:t>
            </a:r>
            <a:r>
              <a:rPr lang="en-US" sz="2200" dirty="0" smtClean="0"/>
              <a:t> </a:t>
            </a:r>
            <a:r>
              <a:rPr lang="en-US" sz="2200" dirty="0" err="1" smtClean="0"/>
              <a:t>jangkauan</a:t>
            </a:r>
            <a:r>
              <a:rPr lang="en-US" sz="2200" dirty="0" smtClean="0"/>
              <a:t> </a:t>
            </a:r>
            <a:r>
              <a:rPr lang="en-US" sz="2200" dirty="0" err="1" smtClean="0"/>
              <a:t>wilayah</a:t>
            </a:r>
            <a:r>
              <a:rPr lang="en-US" sz="2200" dirty="0" smtClean="0"/>
              <a:t> Bandung – </a:t>
            </a:r>
            <a:r>
              <a:rPr lang="en-US" sz="2200" dirty="0" err="1" smtClean="0"/>
              <a:t>Jabodetabek</a:t>
            </a:r>
            <a:endParaRPr lang="en-US" sz="22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2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200" dirty="0" err="1" smtClean="0"/>
              <a:t>Memiliki</a:t>
            </a:r>
            <a:r>
              <a:rPr lang="en-US" sz="2200" dirty="0" smtClean="0"/>
              <a:t> </a:t>
            </a:r>
            <a:r>
              <a:rPr lang="en-US" sz="2200" dirty="0" err="1" smtClean="0"/>
              <a:t>rute</a:t>
            </a:r>
            <a:r>
              <a:rPr lang="en-US" sz="2200" dirty="0" smtClean="0"/>
              <a:t> </a:t>
            </a:r>
            <a:r>
              <a:rPr lang="en-US" sz="2200" dirty="0" err="1" smtClean="0"/>
              <a:t>utama</a:t>
            </a:r>
            <a:r>
              <a:rPr lang="en-US" sz="2200" dirty="0" smtClean="0"/>
              <a:t> Bandung – Jakarta – </a:t>
            </a:r>
            <a:r>
              <a:rPr lang="en-US" sz="2200" dirty="0" err="1" smtClean="0"/>
              <a:t>Tangerang</a:t>
            </a:r>
            <a:r>
              <a:rPr lang="en-US" sz="2200" dirty="0" smtClean="0"/>
              <a:t> Selatan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2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200" dirty="0" err="1" smtClean="0"/>
              <a:t>Juga</a:t>
            </a:r>
            <a:r>
              <a:rPr lang="en-US" sz="2200" dirty="0" smtClean="0"/>
              <a:t> </a:t>
            </a:r>
            <a:r>
              <a:rPr lang="en-US" sz="2200" dirty="0" err="1" smtClean="0"/>
              <a:t>menyediakan</a:t>
            </a:r>
            <a:r>
              <a:rPr lang="en-US" sz="2200" dirty="0" smtClean="0"/>
              <a:t> </a:t>
            </a:r>
            <a:r>
              <a:rPr lang="en-US" sz="2200" dirty="0" err="1" smtClean="0"/>
              <a:t>jasa</a:t>
            </a:r>
            <a:r>
              <a:rPr lang="en-US" sz="2200" dirty="0" smtClean="0"/>
              <a:t> </a:t>
            </a:r>
            <a:r>
              <a:rPr lang="en-US" sz="2200" dirty="0" err="1" smtClean="0"/>
              <a:t>pengiriman</a:t>
            </a:r>
            <a:r>
              <a:rPr lang="en-US" sz="2200" dirty="0" smtClean="0"/>
              <a:t> </a:t>
            </a:r>
            <a:r>
              <a:rPr lang="en-US" sz="2200" dirty="0" err="1" smtClean="0"/>
              <a:t>paket</a:t>
            </a:r>
            <a:r>
              <a:rPr lang="en-US" sz="2200" dirty="0" smtClean="0"/>
              <a:t> </a:t>
            </a:r>
            <a:r>
              <a:rPr lang="en-US" sz="2200" dirty="0" err="1" smtClean="0"/>
              <a:t>dan</a:t>
            </a:r>
            <a:r>
              <a:rPr lang="en-US" sz="2200" dirty="0" smtClean="0"/>
              <a:t> </a:t>
            </a:r>
            <a:r>
              <a:rPr lang="en-US" sz="2200" dirty="0" err="1" smtClean="0"/>
              <a:t>kargo</a:t>
            </a:r>
            <a:endParaRPr lang="en-US" sz="2200" dirty="0" smtClean="0"/>
          </a:p>
          <a:p>
            <a:pPr lvl="1"/>
            <a:endParaRPr lang="en-US" sz="2200" dirty="0" smtClean="0"/>
          </a:p>
          <a:p>
            <a:pPr lvl="1"/>
            <a:endParaRPr lang="en-US" sz="22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644989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9025"/>
            <a:ext cx="12192000" cy="147523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928730" y="481142"/>
            <a:ext cx="633453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err="1" smtClean="0">
                <a:latin typeface="+mj-lt"/>
              </a:rPr>
              <a:t>Struktur</a:t>
            </a:r>
            <a:r>
              <a:rPr lang="en-US" sz="4000" dirty="0" smtClean="0">
                <a:latin typeface="+mj-lt"/>
              </a:rPr>
              <a:t> </a:t>
            </a:r>
            <a:r>
              <a:rPr lang="en-US" sz="4000" dirty="0" err="1" smtClean="0">
                <a:latin typeface="+mj-lt"/>
              </a:rPr>
              <a:t>Organisasi</a:t>
            </a:r>
            <a:endParaRPr lang="en-US" sz="4000" dirty="0">
              <a:latin typeface="+mj-lt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6140" y="1660760"/>
            <a:ext cx="5347372" cy="46112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8842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9025"/>
            <a:ext cx="12192000" cy="147523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928730" y="481142"/>
            <a:ext cx="633453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err="1" smtClean="0">
                <a:latin typeface="+mj-lt"/>
              </a:rPr>
              <a:t>Metode</a:t>
            </a:r>
            <a:r>
              <a:rPr lang="en-US" sz="4000" dirty="0" smtClean="0">
                <a:latin typeface="+mj-lt"/>
              </a:rPr>
              <a:t> </a:t>
            </a:r>
            <a:r>
              <a:rPr lang="en-US" sz="4000" dirty="0" err="1" smtClean="0">
                <a:latin typeface="+mj-lt"/>
              </a:rPr>
              <a:t>Identifikasi</a:t>
            </a:r>
            <a:r>
              <a:rPr lang="en-US" sz="4000" dirty="0" smtClean="0">
                <a:latin typeface="+mj-lt"/>
              </a:rPr>
              <a:t> </a:t>
            </a:r>
            <a:r>
              <a:rPr lang="en-US" sz="4000" dirty="0" err="1" smtClean="0">
                <a:latin typeface="+mj-lt"/>
              </a:rPr>
              <a:t>Masalah</a:t>
            </a:r>
            <a:endParaRPr lang="en-US" sz="4000" dirty="0">
              <a:latin typeface="+mj-lt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166191" y="2107097"/>
            <a:ext cx="9660835" cy="4339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en-US" sz="2200" dirty="0" err="1" smtClean="0"/>
              <a:t>Wawancara</a:t>
            </a:r>
            <a:r>
              <a:rPr lang="en-US" sz="2200" dirty="0" smtClean="0"/>
              <a:t> </a:t>
            </a:r>
          </a:p>
          <a:p>
            <a:pPr marL="457200" lvl="2"/>
            <a:r>
              <a:rPr lang="en-US" sz="2000" dirty="0" err="1" smtClean="0"/>
              <a:t>Dalam</a:t>
            </a:r>
            <a:r>
              <a:rPr lang="en-US" sz="2000" dirty="0" smtClean="0"/>
              <a:t> </a:t>
            </a:r>
            <a:r>
              <a:rPr lang="en-US" sz="2000" dirty="0" err="1" smtClean="0"/>
              <a:t>wawancara</a:t>
            </a:r>
            <a:r>
              <a:rPr lang="en-US" sz="2000" dirty="0" smtClean="0"/>
              <a:t> kami </a:t>
            </a:r>
            <a:r>
              <a:rPr lang="en-US" sz="2000" dirty="0" err="1" smtClean="0"/>
              <a:t>mewawancarai</a:t>
            </a:r>
            <a:r>
              <a:rPr lang="en-US" sz="2000" dirty="0" smtClean="0"/>
              <a:t> </a:t>
            </a:r>
            <a:r>
              <a:rPr lang="en-US" sz="2000" dirty="0" err="1" smtClean="0"/>
              <a:t>pihak-pihak</a:t>
            </a:r>
            <a:r>
              <a:rPr lang="en-US" sz="2000" dirty="0" smtClean="0"/>
              <a:t> </a:t>
            </a:r>
            <a:r>
              <a:rPr lang="en-US" sz="2000" dirty="0" err="1" smtClean="0"/>
              <a:t>terkait</a:t>
            </a:r>
            <a:r>
              <a:rPr lang="en-US" sz="2000" dirty="0" smtClean="0"/>
              <a:t> proses </a:t>
            </a:r>
            <a:r>
              <a:rPr lang="en-US" sz="2000" dirty="0" err="1" smtClean="0"/>
              <a:t>bisnis</a:t>
            </a:r>
            <a:r>
              <a:rPr lang="en-US" sz="2000" dirty="0" smtClean="0"/>
              <a:t> </a:t>
            </a:r>
            <a:r>
              <a:rPr lang="en-US" sz="2000" dirty="0" err="1" smtClean="0"/>
              <a:t>organisasi</a:t>
            </a:r>
            <a:r>
              <a:rPr lang="en-US" sz="2000" dirty="0" smtClean="0"/>
              <a:t> </a:t>
            </a:r>
            <a:r>
              <a:rPr lang="en-US" sz="2000" dirty="0" err="1" smtClean="0"/>
              <a:t>tersebut</a:t>
            </a:r>
            <a:r>
              <a:rPr lang="en-US" sz="2000" dirty="0" smtClean="0"/>
              <a:t> </a:t>
            </a:r>
            <a:r>
              <a:rPr lang="en-US" sz="2000" dirty="0" err="1" smtClean="0"/>
              <a:t>terutama</a:t>
            </a:r>
            <a:r>
              <a:rPr lang="en-US" sz="2000" dirty="0" smtClean="0"/>
              <a:t> supervisor.</a:t>
            </a:r>
          </a:p>
          <a:p>
            <a:pPr lvl="1"/>
            <a:endParaRPr lang="en-US" sz="2200" dirty="0" smtClean="0"/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en-US" sz="2200" dirty="0" err="1" smtClean="0"/>
              <a:t>Observasi</a:t>
            </a:r>
            <a:r>
              <a:rPr lang="en-US" sz="2200" dirty="0" smtClean="0"/>
              <a:t> </a:t>
            </a:r>
          </a:p>
          <a:p>
            <a:pPr marL="457200" lvl="2"/>
            <a:r>
              <a:rPr lang="en-US" sz="2000" dirty="0" err="1" smtClean="0"/>
              <a:t>Dalam</a:t>
            </a:r>
            <a:r>
              <a:rPr lang="en-US" sz="2000" dirty="0" smtClean="0"/>
              <a:t> </a:t>
            </a:r>
            <a:r>
              <a:rPr lang="en-US" sz="2000" dirty="0" err="1" smtClean="0"/>
              <a:t>melakukan</a:t>
            </a:r>
            <a:r>
              <a:rPr lang="en-US" sz="2000" dirty="0" smtClean="0"/>
              <a:t> </a:t>
            </a:r>
            <a:r>
              <a:rPr lang="en-US" sz="2000" dirty="0" err="1" smtClean="0"/>
              <a:t>Observasi</a:t>
            </a:r>
            <a:r>
              <a:rPr lang="en-US" sz="2000" dirty="0" smtClean="0"/>
              <a:t> kami </a:t>
            </a:r>
            <a:r>
              <a:rPr lang="en-US" sz="2000" dirty="0" err="1" smtClean="0"/>
              <a:t>memantau</a:t>
            </a:r>
            <a:r>
              <a:rPr lang="en-US" sz="2000" dirty="0" smtClean="0"/>
              <a:t> </a:t>
            </a:r>
            <a:r>
              <a:rPr lang="en-US" sz="2000" dirty="0" err="1" smtClean="0"/>
              <a:t>kegiatan</a:t>
            </a:r>
            <a:r>
              <a:rPr lang="en-US" sz="2000" dirty="0" smtClean="0"/>
              <a:t> travel </a:t>
            </a:r>
            <a:r>
              <a:rPr lang="en-US" sz="2000" dirty="0" err="1" smtClean="0"/>
              <a:t>Umbara</a:t>
            </a:r>
            <a:r>
              <a:rPr lang="en-US" sz="2000" dirty="0" smtClean="0"/>
              <a:t> </a:t>
            </a:r>
            <a:r>
              <a:rPr lang="en-US" sz="2000" dirty="0" err="1" smtClean="0"/>
              <a:t>pada</a:t>
            </a:r>
            <a:r>
              <a:rPr lang="en-US" sz="2000" dirty="0" smtClean="0"/>
              <a:t> jam </a:t>
            </a:r>
            <a:r>
              <a:rPr lang="en-US" sz="2000" dirty="0" err="1" smtClean="0"/>
              <a:t>kerjanya</a:t>
            </a:r>
            <a:r>
              <a:rPr lang="en-US" sz="2000" dirty="0" smtClean="0"/>
              <a:t> </a:t>
            </a:r>
            <a:r>
              <a:rPr lang="en-US" sz="2000" dirty="0" err="1" smtClean="0"/>
              <a:t>dan</a:t>
            </a:r>
            <a:r>
              <a:rPr lang="en-US" sz="2000" dirty="0" smtClean="0"/>
              <a:t> </a:t>
            </a:r>
            <a:r>
              <a:rPr lang="en-US" sz="2000" dirty="0" err="1" smtClean="0"/>
              <a:t>melihat</a:t>
            </a:r>
            <a:r>
              <a:rPr lang="en-US" sz="2000" dirty="0" smtClean="0"/>
              <a:t> </a:t>
            </a:r>
            <a:r>
              <a:rPr lang="en-US" sz="2000" dirty="0" err="1" smtClean="0"/>
              <a:t>seperti</a:t>
            </a:r>
            <a:r>
              <a:rPr lang="en-US" sz="2000" dirty="0" smtClean="0"/>
              <a:t> </a:t>
            </a:r>
            <a:r>
              <a:rPr lang="en-US" sz="2000" dirty="0" err="1" smtClean="0"/>
              <a:t>apa</a:t>
            </a:r>
            <a:r>
              <a:rPr lang="en-US" sz="2000" dirty="0" smtClean="0"/>
              <a:t> proses-proses </a:t>
            </a:r>
            <a:r>
              <a:rPr lang="en-US" sz="2000" dirty="0" err="1" smtClean="0"/>
              <a:t>bisnisnya</a:t>
            </a:r>
            <a:r>
              <a:rPr lang="en-US" sz="2000" dirty="0" smtClean="0"/>
              <a:t> </a:t>
            </a:r>
            <a:r>
              <a:rPr lang="en-US" sz="2000" dirty="0" err="1" smtClean="0"/>
              <a:t>secara</a:t>
            </a:r>
            <a:r>
              <a:rPr lang="en-US" sz="2000" dirty="0" smtClean="0"/>
              <a:t> </a:t>
            </a:r>
            <a:r>
              <a:rPr lang="en-US" sz="2000" dirty="0" err="1" smtClean="0"/>
              <a:t>langsung</a:t>
            </a:r>
            <a:r>
              <a:rPr lang="en-US" sz="2000" dirty="0" smtClean="0"/>
              <a:t>. </a:t>
            </a:r>
          </a:p>
          <a:p>
            <a:pPr marL="457200" lvl="2"/>
            <a:endParaRPr lang="en-US" sz="2200" dirty="0" smtClean="0"/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en-US" sz="2200" dirty="0" err="1" smtClean="0"/>
              <a:t>Pengambilan</a:t>
            </a:r>
            <a:r>
              <a:rPr lang="en-US" sz="2200" dirty="0" smtClean="0"/>
              <a:t> data sample </a:t>
            </a:r>
          </a:p>
          <a:p>
            <a:pPr marL="457200" lvl="2"/>
            <a:r>
              <a:rPr lang="en-US" sz="2000" dirty="0" err="1" smtClean="0"/>
              <a:t>Mengambil</a:t>
            </a:r>
            <a:r>
              <a:rPr lang="en-US" sz="2000" dirty="0" smtClean="0"/>
              <a:t> </a:t>
            </a:r>
            <a:r>
              <a:rPr lang="en-US" sz="2000" dirty="0" err="1" smtClean="0"/>
              <a:t>contoh</a:t>
            </a:r>
            <a:r>
              <a:rPr lang="en-US" sz="2000" dirty="0" smtClean="0"/>
              <a:t> data yang </a:t>
            </a:r>
            <a:r>
              <a:rPr lang="en-US" sz="2000" dirty="0" err="1" smtClean="0"/>
              <a:t>dibolehkan</a:t>
            </a:r>
            <a:r>
              <a:rPr lang="en-US" sz="2000" dirty="0" smtClean="0"/>
              <a:t> </a:t>
            </a:r>
            <a:r>
              <a:rPr lang="en-US" sz="2000" dirty="0" err="1" smtClean="0"/>
              <a:t>oleh</a:t>
            </a:r>
            <a:r>
              <a:rPr lang="en-US" sz="2000" dirty="0" smtClean="0"/>
              <a:t> </a:t>
            </a:r>
            <a:r>
              <a:rPr lang="en-US" sz="2000" dirty="0" err="1" smtClean="0"/>
              <a:t>perusahaan</a:t>
            </a:r>
            <a:r>
              <a:rPr lang="en-US" sz="2000" dirty="0" smtClean="0"/>
              <a:t>. </a:t>
            </a:r>
            <a:r>
              <a:rPr lang="en-US" sz="2000" dirty="0" err="1" smtClean="0"/>
              <a:t>Untuk</a:t>
            </a:r>
            <a:r>
              <a:rPr lang="en-US" sz="2000" dirty="0" smtClean="0"/>
              <a:t> </a:t>
            </a:r>
            <a:r>
              <a:rPr lang="en-US" sz="2000" dirty="0" err="1" smtClean="0"/>
              <a:t>keperluan</a:t>
            </a:r>
            <a:r>
              <a:rPr lang="en-US" sz="2000" dirty="0" smtClean="0"/>
              <a:t> </a:t>
            </a:r>
            <a:r>
              <a:rPr lang="en-US" sz="2000" dirty="0" err="1" smtClean="0"/>
              <a:t>ini</a:t>
            </a:r>
            <a:r>
              <a:rPr lang="en-US" sz="2000" dirty="0" smtClean="0"/>
              <a:t> kami </a:t>
            </a:r>
            <a:r>
              <a:rPr lang="en-US" sz="2000" dirty="0" err="1" smtClean="0"/>
              <a:t>mengambil</a:t>
            </a:r>
            <a:r>
              <a:rPr lang="en-US" sz="2000" dirty="0" smtClean="0"/>
              <a:t> </a:t>
            </a:r>
            <a:r>
              <a:rPr lang="en-US" sz="2000" dirty="0" err="1" smtClean="0"/>
              <a:t>contoh</a:t>
            </a:r>
            <a:r>
              <a:rPr lang="en-US" sz="2000" dirty="0" smtClean="0"/>
              <a:t> data </a:t>
            </a:r>
            <a:r>
              <a:rPr lang="en-US" sz="2000" dirty="0" err="1" smtClean="0"/>
              <a:t>tiket</a:t>
            </a:r>
            <a:r>
              <a:rPr lang="en-US" sz="2000" dirty="0" smtClean="0"/>
              <a:t> </a:t>
            </a:r>
            <a:r>
              <a:rPr lang="en-US" sz="2000" dirty="0" err="1" smtClean="0"/>
              <a:t>dan</a:t>
            </a:r>
            <a:r>
              <a:rPr lang="en-US" sz="2000" dirty="0" smtClean="0"/>
              <a:t> </a:t>
            </a:r>
            <a:r>
              <a:rPr lang="en-US" sz="2000" dirty="0" err="1" smtClean="0"/>
              <a:t>laporan</a:t>
            </a:r>
            <a:r>
              <a:rPr lang="en-US" sz="2000" dirty="0" smtClean="0"/>
              <a:t> </a:t>
            </a:r>
            <a:r>
              <a:rPr lang="en-US" sz="2000" dirty="0" err="1" smtClean="0"/>
              <a:t>keuangan</a:t>
            </a:r>
            <a:r>
              <a:rPr lang="en-US" sz="2000" dirty="0" smtClean="0"/>
              <a:t>.</a:t>
            </a:r>
            <a:endParaRPr lang="en-US" sz="2200" dirty="0" smtClean="0"/>
          </a:p>
          <a:p>
            <a:pPr lvl="1"/>
            <a:endParaRPr lang="en-US" sz="22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621463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2521"/>
            <a:ext cx="12192000" cy="147523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928730" y="481142"/>
            <a:ext cx="633453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err="1" smtClean="0">
                <a:latin typeface="+mj-lt"/>
              </a:rPr>
              <a:t>Hasil</a:t>
            </a:r>
            <a:r>
              <a:rPr lang="en-US" sz="4000" dirty="0" smtClean="0">
                <a:latin typeface="+mj-lt"/>
              </a:rPr>
              <a:t> </a:t>
            </a:r>
            <a:r>
              <a:rPr lang="en-US" sz="4000" dirty="0" err="1" smtClean="0">
                <a:latin typeface="+mj-lt"/>
              </a:rPr>
              <a:t>Identifikasi</a:t>
            </a:r>
            <a:r>
              <a:rPr lang="en-US" sz="4000" dirty="0" smtClean="0">
                <a:latin typeface="+mj-lt"/>
              </a:rPr>
              <a:t> </a:t>
            </a:r>
            <a:r>
              <a:rPr lang="en-US" sz="4000" dirty="0" err="1" smtClean="0">
                <a:latin typeface="+mj-lt"/>
              </a:rPr>
              <a:t>Masalah</a:t>
            </a:r>
            <a:endParaRPr lang="en-US" sz="4000" dirty="0">
              <a:latin typeface="+mj-lt"/>
            </a:endParaRPr>
          </a:p>
        </p:txBody>
      </p:sp>
      <p:pic>
        <p:nvPicPr>
          <p:cNvPr id="1026" name="Picture 2" descr="Imag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907" y="1956374"/>
            <a:ext cx="12229813" cy="37726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51052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2521"/>
            <a:ext cx="12192000" cy="147523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0" y="481142"/>
            <a:ext cx="12192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err="1" smtClean="0">
                <a:latin typeface="+mj-lt"/>
              </a:rPr>
              <a:t>Analisis</a:t>
            </a:r>
            <a:r>
              <a:rPr lang="en-US" sz="4000" dirty="0" smtClean="0">
                <a:latin typeface="+mj-lt"/>
              </a:rPr>
              <a:t> </a:t>
            </a:r>
            <a:r>
              <a:rPr lang="en-US" sz="4000" dirty="0" err="1" smtClean="0">
                <a:latin typeface="+mj-lt"/>
              </a:rPr>
              <a:t>Masalah</a:t>
            </a:r>
            <a:r>
              <a:rPr lang="en-US" sz="4000" dirty="0" smtClean="0">
                <a:latin typeface="+mj-lt"/>
              </a:rPr>
              <a:t> - Performance </a:t>
            </a:r>
            <a:endParaRPr lang="en-US" sz="4000" dirty="0">
              <a:latin typeface="+mj-lt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166191" y="2107097"/>
            <a:ext cx="9660835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en-US" sz="2200" dirty="0" err="1" smtClean="0"/>
              <a:t>Sistem</a:t>
            </a:r>
            <a:r>
              <a:rPr lang="en-US" sz="2200" dirty="0" smtClean="0"/>
              <a:t> </a:t>
            </a:r>
            <a:r>
              <a:rPr lang="en-US" sz="2200" dirty="0" err="1" smtClean="0"/>
              <a:t>kurang</a:t>
            </a:r>
            <a:r>
              <a:rPr lang="en-US" sz="2200" dirty="0" smtClean="0"/>
              <a:t> scalable </a:t>
            </a:r>
            <a:r>
              <a:rPr lang="en-US" sz="2200" dirty="0" err="1" smtClean="0"/>
              <a:t>untuk</a:t>
            </a:r>
            <a:r>
              <a:rPr lang="en-US" sz="2200" dirty="0" smtClean="0"/>
              <a:t> </a:t>
            </a:r>
            <a:r>
              <a:rPr lang="en-US" sz="2200" dirty="0" err="1" smtClean="0"/>
              <a:t>jumlah</a:t>
            </a:r>
            <a:r>
              <a:rPr lang="en-US" sz="2200" dirty="0" smtClean="0"/>
              <a:t> customer yang </a:t>
            </a:r>
            <a:r>
              <a:rPr lang="en-US" sz="2200" dirty="0" err="1" smtClean="0"/>
              <a:t>banyak</a:t>
            </a:r>
            <a:endParaRPr lang="en-US" sz="2200" dirty="0" smtClean="0"/>
          </a:p>
          <a:p>
            <a:pPr marL="342900" lvl="1" indent="-342900">
              <a:buFont typeface="Arial" panose="020B0604020202020204" pitchFamily="34" charset="0"/>
              <a:buChar char="•"/>
            </a:pPr>
            <a:endParaRPr lang="en-US" sz="2200" dirty="0"/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en-US" sz="2200" dirty="0" err="1" smtClean="0"/>
              <a:t>Sebagian</a:t>
            </a:r>
            <a:r>
              <a:rPr lang="en-US" sz="2200" dirty="0" smtClean="0"/>
              <a:t> </a:t>
            </a:r>
            <a:r>
              <a:rPr lang="en-US" sz="2200" dirty="0" err="1" smtClean="0"/>
              <a:t>besar</a:t>
            </a:r>
            <a:r>
              <a:rPr lang="en-US" sz="2200" dirty="0" smtClean="0"/>
              <a:t> proses </a:t>
            </a:r>
            <a:r>
              <a:rPr lang="en-US" sz="2200" dirty="0" err="1" smtClean="0"/>
              <a:t>bisnis</a:t>
            </a:r>
            <a:r>
              <a:rPr lang="en-US" sz="2200" dirty="0" smtClean="0"/>
              <a:t> </a:t>
            </a:r>
            <a:r>
              <a:rPr lang="en-US" sz="2200" dirty="0" err="1" smtClean="0"/>
              <a:t>dilakukan</a:t>
            </a:r>
            <a:r>
              <a:rPr lang="en-US" sz="2200" dirty="0" smtClean="0"/>
              <a:t> </a:t>
            </a:r>
            <a:r>
              <a:rPr lang="en-US" sz="2200" dirty="0" err="1" smtClean="0"/>
              <a:t>secara</a:t>
            </a:r>
            <a:r>
              <a:rPr lang="en-US" sz="2200" dirty="0" smtClean="0"/>
              <a:t> manual </a:t>
            </a:r>
            <a:r>
              <a:rPr lang="en-US" sz="2200" dirty="0" err="1" smtClean="0"/>
              <a:t>sehingga</a:t>
            </a:r>
            <a:r>
              <a:rPr lang="en-US" sz="2200" dirty="0" smtClean="0"/>
              <a:t> </a:t>
            </a:r>
            <a:r>
              <a:rPr lang="en-US" sz="2200" dirty="0" err="1" smtClean="0"/>
              <a:t>rentan</a:t>
            </a:r>
            <a:r>
              <a:rPr lang="en-US" sz="2200" dirty="0" smtClean="0"/>
              <a:t> </a:t>
            </a:r>
            <a:r>
              <a:rPr lang="en-US" sz="2200" dirty="0" err="1" smtClean="0"/>
              <a:t>terhadap</a:t>
            </a:r>
            <a:r>
              <a:rPr lang="en-US" sz="2200" dirty="0" smtClean="0"/>
              <a:t> </a:t>
            </a:r>
            <a:r>
              <a:rPr lang="en-US" sz="2200" i="1" dirty="0" smtClean="0"/>
              <a:t>human error </a:t>
            </a:r>
            <a:r>
              <a:rPr lang="en-US" sz="2200" dirty="0" err="1" smtClean="0"/>
              <a:t>terutama</a:t>
            </a:r>
            <a:r>
              <a:rPr lang="en-US" sz="2200" dirty="0" smtClean="0"/>
              <a:t> input data </a:t>
            </a:r>
            <a:r>
              <a:rPr lang="en-US" sz="2200" dirty="0" err="1" smtClean="0"/>
              <a:t>laporan</a:t>
            </a:r>
            <a:r>
              <a:rPr lang="en-US" sz="2200" dirty="0" smtClean="0"/>
              <a:t> </a:t>
            </a:r>
            <a:r>
              <a:rPr lang="en-US" sz="2200" dirty="0" err="1" smtClean="0"/>
              <a:t>keuangan</a:t>
            </a:r>
            <a:endParaRPr lang="en-US" sz="22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080915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2521"/>
            <a:ext cx="12192000" cy="147523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0" y="481142"/>
            <a:ext cx="12192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err="1" smtClean="0">
                <a:latin typeface="+mj-lt"/>
              </a:rPr>
              <a:t>Analisis</a:t>
            </a:r>
            <a:r>
              <a:rPr lang="en-US" sz="4000" dirty="0" smtClean="0">
                <a:latin typeface="+mj-lt"/>
              </a:rPr>
              <a:t> </a:t>
            </a:r>
            <a:r>
              <a:rPr lang="en-US" sz="4000" dirty="0" err="1" smtClean="0">
                <a:latin typeface="+mj-lt"/>
              </a:rPr>
              <a:t>Masalah</a:t>
            </a:r>
            <a:r>
              <a:rPr lang="en-US" sz="4000" dirty="0" smtClean="0">
                <a:latin typeface="+mj-lt"/>
              </a:rPr>
              <a:t> - Information </a:t>
            </a:r>
            <a:endParaRPr lang="en-US" sz="4000" dirty="0">
              <a:latin typeface="+mj-lt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166191" y="2107097"/>
            <a:ext cx="9660835" cy="28315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en-US" sz="2200" dirty="0" smtClean="0"/>
              <a:t>Data </a:t>
            </a:r>
            <a:r>
              <a:rPr lang="en-US" sz="2200" dirty="0" err="1" smtClean="0"/>
              <a:t>tidak</a:t>
            </a:r>
            <a:r>
              <a:rPr lang="en-US" sz="2200" dirty="0" smtClean="0"/>
              <a:t> </a:t>
            </a:r>
            <a:r>
              <a:rPr lang="en-US" sz="2200" dirty="0" err="1" smtClean="0"/>
              <a:t>dapat</a:t>
            </a:r>
            <a:r>
              <a:rPr lang="en-US" sz="2200" dirty="0" smtClean="0"/>
              <a:t> </a:t>
            </a:r>
            <a:r>
              <a:rPr lang="en-US" sz="2200" dirty="0" err="1" smtClean="0"/>
              <a:t>diakses</a:t>
            </a:r>
            <a:r>
              <a:rPr lang="en-US" sz="2200" dirty="0" smtClean="0"/>
              <a:t> </a:t>
            </a:r>
            <a:r>
              <a:rPr lang="en-US" sz="2200" dirty="0" err="1" smtClean="0"/>
              <a:t>secara</a:t>
            </a:r>
            <a:r>
              <a:rPr lang="en-US" sz="2200" dirty="0" smtClean="0"/>
              <a:t> </a:t>
            </a:r>
            <a:r>
              <a:rPr lang="en-US" sz="2200" i="1" dirty="0" err="1" smtClean="0"/>
              <a:t>realtime</a:t>
            </a:r>
            <a:endParaRPr lang="en-US" sz="2200" dirty="0" smtClean="0"/>
          </a:p>
          <a:p>
            <a:pPr marL="342900" lvl="1" indent="-342900">
              <a:buFont typeface="Arial" panose="020B0604020202020204" pitchFamily="34" charset="0"/>
              <a:buChar char="•"/>
            </a:pPr>
            <a:endParaRPr lang="en-US" sz="2200" dirty="0"/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en-US" sz="2200" dirty="0" err="1" smtClean="0"/>
              <a:t>Penyimpanan</a:t>
            </a:r>
            <a:r>
              <a:rPr lang="en-US" sz="2200" dirty="0" smtClean="0"/>
              <a:t> data </a:t>
            </a:r>
            <a:r>
              <a:rPr lang="en-US" sz="2200" dirty="0" err="1" smtClean="0"/>
              <a:t>dilakukan</a:t>
            </a:r>
            <a:r>
              <a:rPr lang="en-US" sz="2200" dirty="0" smtClean="0"/>
              <a:t> </a:t>
            </a:r>
            <a:r>
              <a:rPr lang="en-US" sz="2200" dirty="0" err="1" smtClean="0"/>
              <a:t>secara</a:t>
            </a:r>
            <a:r>
              <a:rPr lang="en-US" sz="2200" dirty="0" smtClean="0"/>
              <a:t> manual </a:t>
            </a:r>
            <a:r>
              <a:rPr lang="en-US" sz="2200" dirty="0" err="1" smtClean="0"/>
              <a:t>tanpa</a:t>
            </a:r>
            <a:r>
              <a:rPr lang="en-US" sz="2200" dirty="0" smtClean="0"/>
              <a:t> </a:t>
            </a:r>
            <a:r>
              <a:rPr lang="en-US" sz="2200" i="1" dirty="0" smtClean="0"/>
              <a:t>database, </a:t>
            </a:r>
            <a:r>
              <a:rPr lang="en-US" sz="2200" dirty="0" err="1" smtClean="0"/>
              <a:t>rentan</a:t>
            </a:r>
            <a:r>
              <a:rPr lang="en-US" sz="2200" dirty="0" smtClean="0"/>
              <a:t> </a:t>
            </a:r>
            <a:r>
              <a:rPr lang="en-US" sz="2200" dirty="0" err="1" smtClean="0"/>
              <a:t>terhadap</a:t>
            </a:r>
            <a:r>
              <a:rPr lang="en-US" sz="2200" dirty="0" smtClean="0"/>
              <a:t> </a:t>
            </a:r>
            <a:r>
              <a:rPr lang="en-US" sz="2200" dirty="0" err="1" smtClean="0"/>
              <a:t>pengubahan</a:t>
            </a:r>
            <a:r>
              <a:rPr lang="en-US" sz="2200" dirty="0" smtClean="0"/>
              <a:t> data </a:t>
            </a:r>
            <a:r>
              <a:rPr lang="en-US" sz="2200" dirty="0" err="1" smtClean="0"/>
              <a:t>secara</a:t>
            </a:r>
            <a:r>
              <a:rPr lang="en-US" sz="2200" dirty="0" smtClean="0"/>
              <a:t> </a:t>
            </a:r>
            <a:r>
              <a:rPr lang="en-US" sz="2200" dirty="0" err="1" smtClean="0"/>
              <a:t>sengaja</a:t>
            </a:r>
            <a:r>
              <a:rPr lang="en-US" sz="2200" dirty="0" smtClean="0"/>
              <a:t> </a:t>
            </a:r>
            <a:r>
              <a:rPr lang="en-US" sz="2200" dirty="0" err="1" smtClean="0"/>
              <a:t>maupun</a:t>
            </a:r>
            <a:r>
              <a:rPr lang="en-US" sz="2200" dirty="0" smtClean="0"/>
              <a:t> </a:t>
            </a:r>
            <a:r>
              <a:rPr lang="en-US" sz="2200" dirty="0" err="1" smtClean="0"/>
              <a:t>tidak</a:t>
            </a:r>
            <a:r>
              <a:rPr lang="en-US" sz="2200" dirty="0" smtClean="0"/>
              <a:t> </a:t>
            </a:r>
            <a:r>
              <a:rPr lang="en-US" sz="2200" dirty="0" err="1" smtClean="0"/>
              <a:t>sengaja</a:t>
            </a:r>
            <a:endParaRPr lang="en-US" sz="2200" dirty="0" smtClean="0"/>
          </a:p>
          <a:p>
            <a:pPr marL="342900" lvl="1" indent="-342900">
              <a:buFont typeface="Arial" panose="020B0604020202020204" pitchFamily="34" charset="0"/>
              <a:buChar char="•"/>
            </a:pPr>
            <a:endParaRPr lang="en-US" sz="2200" dirty="0"/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en-US" sz="2200" dirty="0" err="1" smtClean="0"/>
              <a:t>Tidak</a:t>
            </a:r>
            <a:r>
              <a:rPr lang="en-US" sz="2200" dirty="0" smtClean="0"/>
              <a:t> </a:t>
            </a:r>
            <a:r>
              <a:rPr lang="en-US" sz="2200" dirty="0" err="1" smtClean="0"/>
              <a:t>adanya</a:t>
            </a:r>
            <a:r>
              <a:rPr lang="en-US" sz="2200" dirty="0" smtClean="0"/>
              <a:t> </a:t>
            </a:r>
            <a:r>
              <a:rPr lang="en-US" sz="2200" dirty="0" err="1" smtClean="0"/>
              <a:t>sistem</a:t>
            </a:r>
            <a:r>
              <a:rPr lang="en-US" sz="2200" dirty="0" smtClean="0"/>
              <a:t> </a:t>
            </a:r>
            <a:r>
              <a:rPr lang="en-US" sz="2200" dirty="0" err="1" smtClean="0"/>
              <a:t>otorisasi</a:t>
            </a:r>
            <a:r>
              <a:rPr lang="en-US" sz="2200" dirty="0" smtClean="0"/>
              <a:t> </a:t>
            </a:r>
            <a:r>
              <a:rPr lang="en-US" sz="2200" dirty="0" err="1" smtClean="0"/>
              <a:t>dan</a:t>
            </a:r>
            <a:r>
              <a:rPr lang="en-US" sz="2200" dirty="0" smtClean="0"/>
              <a:t> </a:t>
            </a:r>
            <a:r>
              <a:rPr lang="en-US" sz="2200" i="1" dirty="0" smtClean="0"/>
              <a:t>privileges</a:t>
            </a:r>
            <a:r>
              <a:rPr lang="en-US" sz="2200" dirty="0" smtClean="0"/>
              <a:t> </a:t>
            </a:r>
            <a:r>
              <a:rPr lang="en-US" sz="2200" dirty="0" err="1" smtClean="0"/>
              <a:t>terhadap</a:t>
            </a:r>
            <a:r>
              <a:rPr lang="en-US" sz="2200" dirty="0" smtClean="0"/>
              <a:t> </a:t>
            </a:r>
            <a:r>
              <a:rPr lang="en-US" sz="2200" dirty="0" err="1" smtClean="0"/>
              <a:t>pengaksesan</a:t>
            </a:r>
            <a:r>
              <a:rPr lang="en-US" sz="2200" dirty="0" smtClean="0"/>
              <a:t> </a:t>
            </a:r>
            <a:r>
              <a:rPr lang="en-US" sz="2200" dirty="0" err="1" smtClean="0"/>
              <a:t>dan</a:t>
            </a:r>
            <a:r>
              <a:rPr lang="en-US" sz="2200" dirty="0" smtClean="0"/>
              <a:t> </a:t>
            </a:r>
            <a:r>
              <a:rPr lang="en-US" sz="2200" dirty="0" err="1" smtClean="0"/>
              <a:t>pengubahan</a:t>
            </a:r>
            <a:r>
              <a:rPr lang="en-US" sz="2200" dirty="0" smtClean="0"/>
              <a:t> data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920597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2521"/>
            <a:ext cx="12192000" cy="147523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0" y="481142"/>
            <a:ext cx="12192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err="1" smtClean="0">
                <a:latin typeface="+mj-lt"/>
              </a:rPr>
              <a:t>Analisis</a:t>
            </a:r>
            <a:r>
              <a:rPr lang="en-US" sz="4000" dirty="0" smtClean="0">
                <a:latin typeface="+mj-lt"/>
              </a:rPr>
              <a:t> </a:t>
            </a:r>
            <a:r>
              <a:rPr lang="en-US" sz="4000" dirty="0" err="1" smtClean="0">
                <a:latin typeface="+mj-lt"/>
              </a:rPr>
              <a:t>Masalah</a:t>
            </a:r>
            <a:r>
              <a:rPr lang="en-US" sz="4000" dirty="0" smtClean="0">
                <a:latin typeface="+mj-lt"/>
              </a:rPr>
              <a:t> - Economy </a:t>
            </a:r>
            <a:endParaRPr lang="en-US" sz="4000" dirty="0">
              <a:latin typeface="+mj-lt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166191" y="2107097"/>
            <a:ext cx="9660835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en-US" sz="2200" dirty="0" err="1" smtClean="0"/>
              <a:t>Rentan</a:t>
            </a:r>
            <a:r>
              <a:rPr lang="en-US" sz="2200" dirty="0" smtClean="0"/>
              <a:t> </a:t>
            </a:r>
            <a:r>
              <a:rPr lang="en-US" sz="2200" dirty="0" err="1" smtClean="0"/>
              <a:t>terhadap</a:t>
            </a:r>
            <a:r>
              <a:rPr lang="en-US" sz="2200" dirty="0" smtClean="0"/>
              <a:t> </a:t>
            </a:r>
            <a:r>
              <a:rPr lang="en-US" sz="2200" i="1" dirty="0" smtClean="0"/>
              <a:t>human error</a:t>
            </a:r>
            <a:r>
              <a:rPr lang="en-US" sz="2200" dirty="0" smtClean="0"/>
              <a:t> </a:t>
            </a:r>
            <a:r>
              <a:rPr lang="en-US" sz="2200" dirty="0" err="1" smtClean="0"/>
              <a:t>seperti</a:t>
            </a:r>
            <a:r>
              <a:rPr lang="en-US" sz="2200" dirty="0" smtClean="0"/>
              <a:t> </a:t>
            </a:r>
            <a:r>
              <a:rPr lang="en-US" sz="2200" dirty="0" err="1" smtClean="0"/>
              <a:t>terjadinya</a:t>
            </a:r>
            <a:r>
              <a:rPr lang="en-US" sz="2200" dirty="0" smtClean="0"/>
              <a:t> </a:t>
            </a:r>
            <a:r>
              <a:rPr lang="en-US" sz="2200" dirty="0" err="1" smtClean="0"/>
              <a:t>kehilangan</a:t>
            </a:r>
            <a:r>
              <a:rPr lang="en-US" sz="2200" dirty="0" smtClean="0"/>
              <a:t> </a:t>
            </a:r>
            <a:r>
              <a:rPr lang="en-US" sz="2200" dirty="0" err="1" smtClean="0"/>
              <a:t>arsip</a:t>
            </a:r>
            <a:r>
              <a:rPr lang="en-US" sz="2200" dirty="0" smtClean="0"/>
              <a:t> </a:t>
            </a:r>
            <a:r>
              <a:rPr lang="en-US" sz="2200" dirty="0" err="1" smtClean="0"/>
              <a:t>karena</a:t>
            </a:r>
            <a:r>
              <a:rPr lang="en-US" sz="2200" dirty="0" smtClean="0"/>
              <a:t> </a:t>
            </a:r>
            <a:r>
              <a:rPr lang="en-US" sz="2200" dirty="0" err="1" smtClean="0"/>
              <a:t>pembelian</a:t>
            </a:r>
            <a:r>
              <a:rPr lang="en-US" sz="2200" dirty="0" smtClean="0"/>
              <a:t> </a:t>
            </a:r>
            <a:r>
              <a:rPr lang="en-US" sz="2200" dirty="0" err="1" smtClean="0"/>
              <a:t>tiket</a:t>
            </a:r>
            <a:r>
              <a:rPr lang="en-US" sz="2200" dirty="0" smtClean="0"/>
              <a:t> yang </a:t>
            </a:r>
            <a:r>
              <a:rPr lang="en-US" sz="2200" dirty="0" err="1" smtClean="0"/>
              <a:t>masih</a:t>
            </a:r>
            <a:r>
              <a:rPr lang="en-US" sz="2200" dirty="0" smtClean="0"/>
              <a:t> manual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030062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2521"/>
            <a:ext cx="12192000" cy="147523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0" y="481142"/>
            <a:ext cx="12192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err="1" smtClean="0">
                <a:latin typeface="+mj-lt"/>
              </a:rPr>
              <a:t>Analisis</a:t>
            </a:r>
            <a:r>
              <a:rPr lang="en-US" sz="4000" dirty="0" smtClean="0">
                <a:latin typeface="+mj-lt"/>
              </a:rPr>
              <a:t> </a:t>
            </a:r>
            <a:r>
              <a:rPr lang="en-US" sz="4000" dirty="0" err="1" smtClean="0">
                <a:latin typeface="+mj-lt"/>
              </a:rPr>
              <a:t>Masalah</a:t>
            </a:r>
            <a:r>
              <a:rPr lang="en-US" sz="4000" dirty="0" smtClean="0">
                <a:latin typeface="+mj-lt"/>
              </a:rPr>
              <a:t> - Control</a:t>
            </a:r>
            <a:endParaRPr lang="en-US" sz="4000" dirty="0">
              <a:latin typeface="+mj-lt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166191" y="2107097"/>
            <a:ext cx="9660835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en-US" sz="2200" dirty="0" err="1" smtClean="0"/>
              <a:t>Tidak</a:t>
            </a:r>
            <a:r>
              <a:rPr lang="en-US" sz="2200" dirty="0" smtClean="0"/>
              <a:t> </a:t>
            </a:r>
            <a:r>
              <a:rPr lang="en-US" sz="2200" dirty="0" err="1" smtClean="0"/>
              <a:t>memiliki</a:t>
            </a:r>
            <a:r>
              <a:rPr lang="en-US" sz="2200" dirty="0" smtClean="0"/>
              <a:t> </a:t>
            </a:r>
            <a:r>
              <a:rPr lang="en-US" sz="2200" dirty="0" err="1" smtClean="0"/>
              <a:t>pengendalian</a:t>
            </a:r>
            <a:r>
              <a:rPr lang="en-US" sz="2200" dirty="0" smtClean="0"/>
              <a:t> </a:t>
            </a:r>
            <a:r>
              <a:rPr lang="en-US" sz="2200" dirty="0" err="1" smtClean="0"/>
              <a:t>keamanan</a:t>
            </a:r>
            <a:r>
              <a:rPr lang="en-US" sz="2200" dirty="0" smtClean="0"/>
              <a:t> </a:t>
            </a:r>
            <a:r>
              <a:rPr lang="en-US" sz="2200" dirty="0" err="1" smtClean="0"/>
              <a:t>sama</a:t>
            </a:r>
            <a:r>
              <a:rPr lang="en-US" sz="2200" dirty="0" smtClean="0"/>
              <a:t> </a:t>
            </a:r>
            <a:r>
              <a:rPr lang="en-US" sz="2200" dirty="0" err="1" smtClean="0"/>
              <a:t>sekali</a:t>
            </a:r>
            <a:r>
              <a:rPr lang="en-US" sz="2200" dirty="0" smtClean="0"/>
              <a:t> </a:t>
            </a:r>
            <a:r>
              <a:rPr lang="en-US" sz="2200" dirty="0" err="1" smtClean="0"/>
              <a:t>terhadap</a:t>
            </a:r>
            <a:r>
              <a:rPr lang="en-US" sz="2200" dirty="0" smtClean="0"/>
              <a:t> </a:t>
            </a:r>
            <a:r>
              <a:rPr lang="en-US" sz="2200" dirty="0" err="1" smtClean="0"/>
              <a:t>aliran</a:t>
            </a:r>
            <a:r>
              <a:rPr lang="en-US" sz="2200" dirty="0" smtClean="0"/>
              <a:t> data </a:t>
            </a:r>
            <a:r>
              <a:rPr lang="en-US" sz="2200" dirty="0" err="1" smtClean="0"/>
              <a:t>dan</a:t>
            </a:r>
            <a:r>
              <a:rPr lang="en-US" sz="2200" dirty="0" smtClean="0"/>
              <a:t> </a:t>
            </a:r>
            <a:r>
              <a:rPr lang="en-US" sz="2200" dirty="0" err="1" smtClean="0"/>
              <a:t>informasi</a:t>
            </a:r>
            <a:r>
              <a:rPr lang="en-US" sz="2200" dirty="0" smtClean="0"/>
              <a:t>. </a:t>
            </a:r>
            <a:r>
              <a:rPr lang="en-US" sz="2200" dirty="0" err="1" smtClean="0"/>
              <a:t>Perilaku</a:t>
            </a:r>
            <a:r>
              <a:rPr lang="en-US" sz="2200" dirty="0" smtClean="0"/>
              <a:t> </a:t>
            </a:r>
            <a:r>
              <a:rPr lang="en-US" sz="2200" dirty="0" err="1" smtClean="0"/>
              <a:t>kejahatan</a:t>
            </a:r>
            <a:r>
              <a:rPr lang="en-US" sz="2200" dirty="0" smtClean="0"/>
              <a:t> </a:t>
            </a:r>
            <a:r>
              <a:rPr lang="en-US" sz="2200" dirty="0" err="1" smtClean="0"/>
              <a:t>terhadap</a:t>
            </a:r>
            <a:r>
              <a:rPr lang="en-US" sz="2200" dirty="0" smtClean="0"/>
              <a:t> data </a:t>
            </a:r>
            <a:r>
              <a:rPr lang="en-US" sz="2200" dirty="0" err="1" smtClean="0"/>
              <a:t>seperti</a:t>
            </a:r>
            <a:r>
              <a:rPr lang="en-US" sz="2200" dirty="0" smtClean="0"/>
              <a:t> </a:t>
            </a:r>
            <a:r>
              <a:rPr lang="en-US" sz="2200" dirty="0" err="1" smtClean="0"/>
              <a:t>manipulasi</a:t>
            </a:r>
            <a:r>
              <a:rPr lang="en-US" sz="2200" dirty="0" smtClean="0"/>
              <a:t> data </a:t>
            </a:r>
            <a:r>
              <a:rPr lang="en-US" sz="2200" dirty="0" err="1" smtClean="0"/>
              <a:t>dapat</a:t>
            </a:r>
            <a:r>
              <a:rPr lang="en-US" sz="2200" dirty="0" smtClean="0"/>
              <a:t> </a:t>
            </a:r>
            <a:r>
              <a:rPr lang="en-US" sz="2200" dirty="0" err="1" smtClean="0"/>
              <a:t>dilakukan</a:t>
            </a:r>
            <a:r>
              <a:rPr lang="en-US" sz="2200" dirty="0" smtClean="0"/>
              <a:t> </a:t>
            </a:r>
            <a:r>
              <a:rPr lang="en-US" sz="2200" dirty="0" err="1" smtClean="0"/>
              <a:t>oleh</a:t>
            </a:r>
            <a:r>
              <a:rPr lang="en-US" sz="2200" dirty="0" smtClean="0"/>
              <a:t> </a:t>
            </a:r>
            <a:r>
              <a:rPr lang="en-US" sz="2200" dirty="0" err="1" smtClean="0"/>
              <a:t>siapapun</a:t>
            </a:r>
            <a:r>
              <a:rPr lang="en-US" sz="2200" dirty="0" smtClean="0"/>
              <a:t> yang </a:t>
            </a:r>
            <a:r>
              <a:rPr lang="en-US" sz="2200" dirty="0" err="1" smtClean="0"/>
              <a:t>memiliki</a:t>
            </a:r>
            <a:r>
              <a:rPr lang="en-US" sz="2200" dirty="0" smtClean="0"/>
              <a:t> </a:t>
            </a:r>
            <a:r>
              <a:rPr lang="en-US" sz="2200" dirty="0" err="1" smtClean="0"/>
              <a:t>akses</a:t>
            </a:r>
            <a:r>
              <a:rPr lang="en-US" sz="2200" dirty="0" smtClean="0"/>
              <a:t> </a:t>
            </a:r>
            <a:r>
              <a:rPr lang="en-US" sz="2200" dirty="0" err="1" smtClean="0"/>
              <a:t>terhadap</a:t>
            </a:r>
            <a:r>
              <a:rPr lang="en-US" sz="2200" dirty="0" smtClean="0"/>
              <a:t> </a:t>
            </a:r>
            <a:r>
              <a:rPr lang="en-US" sz="2200" dirty="0" err="1" smtClean="0"/>
              <a:t>komputer</a:t>
            </a:r>
            <a:r>
              <a:rPr lang="en-US" sz="2200" dirty="0" smtClean="0"/>
              <a:t> </a:t>
            </a:r>
            <a:r>
              <a:rPr lang="en-US" sz="2200" dirty="0" err="1" smtClean="0"/>
              <a:t>pada</a:t>
            </a:r>
            <a:r>
              <a:rPr lang="en-US" sz="2200" dirty="0" smtClean="0"/>
              <a:t> </a:t>
            </a:r>
            <a:r>
              <a:rPr lang="en-US" sz="2200" dirty="0" err="1" smtClean="0"/>
              <a:t>kantor</a:t>
            </a:r>
            <a:r>
              <a:rPr lang="en-US" sz="2200" dirty="0" smtClean="0"/>
              <a:t> cabang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548577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Retrospect">
  <a:themeElements>
    <a:clrScheme name="Retrospect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6B9F25"/>
      </a:hlink>
      <a:folHlink>
        <a:srgbClr val="B26B02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CA72677B-2F8C-4192-8EBE-D360BE3B20F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131</TotalTime>
  <Words>625</Words>
  <Application>Microsoft Office PowerPoint</Application>
  <PresentationFormat>Widescreen</PresentationFormat>
  <Paragraphs>120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1" baseType="lpstr">
      <vt:lpstr>Arial</vt:lpstr>
      <vt:lpstr>Calibri</vt:lpstr>
      <vt:lpstr>Calibri Light</vt:lpstr>
      <vt:lpstr>Times New Roman</vt:lpstr>
      <vt:lpstr>Retrospect</vt:lpstr>
      <vt:lpstr>Sistem Ticketing Umbara Trans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Sistem Ticketing Umbara Trans</dc:title>
  <dc:creator>Mario Filino</dc:creator>
  <cp:lastModifiedBy>Mario Filino</cp:lastModifiedBy>
  <cp:revision>203</cp:revision>
  <dcterms:created xsi:type="dcterms:W3CDTF">2015-04-26T10:42:09Z</dcterms:created>
  <dcterms:modified xsi:type="dcterms:W3CDTF">2015-04-26T12:58:14Z</dcterms:modified>
</cp:coreProperties>
</file>